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3.xml" ContentType="application/vnd.openxmlformats-officedocument.drawingml.chart+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60"/>
  </p:notesMasterIdLst>
  <p:sldIdLst>
    <p:sldId id="256" r:id="rId2"/>
    <p:sldId id="258" r:id="rId3"/>
    <p:sldId id="259" r:id="rId4"/>
    <p:sldId id="306" r:id="rId5"/>
    <p:sldId id="260" r:id="rId6"/>
    <p:sldId id="325" r:id="rId7"/>
    <p:sldId id="257" r:id="rId8"/>
    <p:sldId id="262" r:id="rId9"/>
    <p:sldId id="263" r:id="rId10"/>
    <p:sldId id="264" r:id="rId11"/>
    <p:sldId id="265" r:id="rId12"/>
    <p:sldId id="266" r:id="rId13"/>
    <p:sldId id="268" r:id="rId14"/>
    <p:sldId id="269" r:id="rId15"/>
    <p:sldId id="267"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307" r:id="rId31"/>
    <p:sldId id="308" r:id="rId32"/>
    <p:sldId id="285" r:id="rId33"/>
    <p:sldId id="286" r:id="rId34"/>
    <p:sldId id="287" r:id="rId35"/>
    <p:sldId id="288" r:id="rId36"/>
    <p:sldId id="289" r:id="rId37"/>
    <p:sldId id="290" r:id="rId38"/>
    <p:sldId id="291" r:id="rId39"/>
    <p:sldId id="309" r:id="rId40"/>
    <p:sldId id="310" r:id="rId41"/>
    <p:sldId id="311" r:id="rId42"/>
    <p:sldId id="326" r:id="rId43"/>
    <p:sldId id="312" r:id="rId44"/>
    <p:sldId id="314" r:id="rId45"/>
    <p:sldId id="315" r:id="rId46"/>
    <p:sldId id="313" r:id="rId47"/>
    <p:sldId id="316" r:id="rId48"/>
    <p:sldId id="321" r:id="rId49"/>
    <p:sldId id="319" r:id="rId50"/>
    <p:sldId id="320" r:id="rId51"/>
    <p:sldId id="322" r:id="rId52"/>
    <p:sldId id="317" r:id="rId53"/>
    <p:sldId id="318" r:id="rId54"/>
    <p:sldId id="323" r:id="rId55"/>
    <p:sldId id="324" r:id="rId56"/>
    <p:sldId id="303" r:id="rId57"/>
    <p:sldId id="304" r:id="rId58"/>
    <p:sldId id="305"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9" d="100"/>
          <a:sy n="89" d="100"/>
        </p:scale>
        <p:origin x="-163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IBM\Desktop\b-app-vmtest-cpu.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IBM\Desktop\b-app-vmtest-disk.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IBM\Desktop\b-app-vmtest-mem.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0"/>
  <c:chart>
    <c:title>
      <c:tx>
        <c:rich>
          <a:bodyPr/>
          <a:lstStyle/>
          <a:p>
            <a:pPr>
              <a:defRPr/>
            </a:pPr>
            <a:r>
              <a:rPr lang="en-US"/>
              <a:t>CPU Performance</a:t>
            </a:r>
          </a:p>
        </c:rich>
      </c:tx>
      <c:layout>
        <c:manualLayout>
          <c:xMode val="edge"/>
          <c:yMode val="edge"/>
          <c:x val="0.4320655040346264"/>
          <c:y val="2.9585855803623988E-2"/>
        </c:manualLayout>
      </c:layout>
    </c:title>
    <c:plotArea>
      <c:layout>
        <c:manualLayout>
          <c:layoutTarget val="inner"/>
          <c:xMode val="edge"/>
          <c:yMode val="edge"/>
          <c:x val="8.016309666051237E-2"/>
          <c:y val="0.13017776553594507"/>
          <c:w val="0.90081581501558916"/>
          <c:h val="0.69428141619170969"/>
        </c:manualLayout>
      </c:layout>
      <c:lineChart>
        <c:grouping val="standard"/>
        <c:ser>
          <c:idx val="0"/>
          <c:order val="0"/>
          <c:tx>
            <c:v>CPU Usage (Average/Rate)</c:v>
          </c:tx>
          <c:marker>
            <c:symbol val="none"/>
          </c:marker>
          <c:cat>
            <c:numRef>
              <c:f>CPU!$A$2:$A$208</c:f>
              <c:numCache>
                <c:formatCode>m/d/yyyy\ h:mm</c:formatCode>
                <c:ptCount val="207"/>
                <c:pt idx="0">
                  <c:v>39497.385416666664</c:v>
                </c:pt>
                <c:pt idx="1">
                  <c:v>39497.395833333336</c:v>
                </c:pt>
                <c:pt idx="2">
                  <c:v>39497.406250000087</c:v>
                </c:pt>
                <c:pt idx="3">
                  <c:v>39497.416666666664</c:v>
                </c:pt>
                <c:pt idx="4">
                  <c:v>39497.427083333227</c:v>
                </c:pt>
                <c:pt idx="5">
                  <c:v>39497.4375</c:v>
                </c:pt>
                <c:pt idx="6">
                  <c:v>39497.447916666664</c:v>
                </c:pt>
                <c:pt idx="7">
                  <c:v>39497.458333333343</c:v>
                </c:pt>
                <c:pt idx="8">
                  <c:v>39497.46875</c:v>
                </c:pt>
                <c:pt idx="9">
                  <c:v>39497.479166666584</c:v>
                </c:pt>
                <c:pt idx="10">
                  <c:v>39497.489583333336</c:v>
                </c:pt>
                <c:pt idx="11">
                  <c:v>39497.5</c:v>
                </c:pt>
                <c:pt idx="12">
                  <c:v>39497.510416666664</c:v>
                </c:pt>
                <c:pt idx="13">
                  <c:v>39497.520833333336</c:v>
                </c:pt>
                <c:pt idx="14">
                  <c:v>39497.53125</c:v>
                </c:pt>
                <c:pt idx="15">
                  <c:v>39497.541666666584</c:v>
                </c:pt>
                <c:pt idx="16">
                  <c:v>39497.552083333336</c:v>
                </c:pt>
                <c:pt idx="17">
                  <c:v>39497.5625</c:v>
                </c:pt>
                <c:pt idx="18">
                  <c:v>39497.572916666664</c:v>
                </c:pt>
                <c:pt idx="19">
                  <c:v>39497.583333333336</c:v>
                </c:pt>
                <c:pt idx="20">
                  <c:v>39497.593749999985</c:v>
                </c:pt>
                <c:pt idx="21">
                  <c:v>39497.604166666584</c:v>
                </c:pt>
                <c:pt idx="22">
                  <c:v>39497.614583333336</c:v>
                </c:pt>
                <c:pt idx="23">
                  <c:v>39497.624999999993</c:v>
                </c:pt>
                <c:pt idx="24">
                  <c:v>39497.635416666584</c:v>
                </c:pt>
                <c:pt idx="25">
                  <c:v>39497.645833333336</c:v>
                </c:pt>
                <c:pt idx="26">
                  <c:v>39497.656250000087</c:v>
                </c:pt>
                <c:pt idx="27">
                  <c:v>39497.666666666584</c:v>
                </c:pt>
                <c:pt idx="28">
                  <c:v>39497.677083333227</c:v>
                </c:pt>
                <c:pt idx="29">
                  <c:v>39497.6875</c:v>
                </c:pt>
                <c:pt idx="30">
                  <c:v>39497.697916666584</c:v>
                </c:pt>
                <c:pt idx="31">
                  <c:v>39497.708333333336</c:v>
                </c:pt>
                <c:pt idx="32">
                  <c:v>39497.71875</c:v>
                </c:pt>
                <c:pt idx="33">
                  <c:v>39497.729166666504</c:v>
                </c:pt>
                <c:pt idx="34">
                  <c:v>39497.739583333227</c:v>
                </c:pt>
                <c:pt idx="35">
                  <c:v>39497.75</c:v>
                </c:pt>
                <c:pt idx="36">
                  <c:v>39497.760416666584</c:v>
                </c:pt>
                <c:pt idx="37">
                  <c:v>39497.770833333336</c:v>
                </c:pt>
                <c:pt idx="38">
                  <c:v>39497.78125</c:v>
                </c:pt>
                <c:pt idx="39">
                  <c:v>39497.791666666504</c:v>
                </c:pt>
                <c:pt idx="40">
                  <c:v>39497.802083333336</c:v>
                </c:pt>
                <c:pt idx="41">
                  <c:v>39497.812500000087</c:v>
                </c:pt>
                <c:pt idx="42">
                  <c:v>39497.822916666664</c:v>
                </c:pt>
                <c:pt idx="43">
                  <c:v>39497.833333333336</c:v>
                </c:pt>
                <c:pt idx="44">
                  <c:v>39497.84375</c:v>
                </c:pt>
                <c:pt idx="45">
                  <c:v>39497.854166666664</c:v>
                </c:pt>
                <c:pt idx="46">
                  <c:v>39497.864583333336</c:v>
                </c:pt>
                <c:pt idx="47">
                  <c:v>39497.875</c:v>
                </c:pt>
                <c:pt idx="48">
                  <c:v>39497.885416666664</c:v>
                </c:pt>
                <c:pt idx="49">
                  <c:v>39497.895833333336</c:v>
                </c:pt>
                <c:pt idx="50">
                  <c:v>39497.906250000087</c:v>
                </c:pt>
                <c:pt idx="51">
                  <c:v>39497.916666666664</c:v>
                </c:pt>
                <c:pt idx="52">
                  <c:v>39497.927083333227</c:v>
                </c:pt>
                <c:pt idx="53">
                  <c:v>39497.9375</c:v>
                </c:pt>
                <c:pt idx="54">
                  <c:v>39497.947916666664</c:v>
                </c:pt>
                <c:pt idx="55">
                  <c:v>39497.958333333343</c:v>
                </c:pt>
                <c:pt idx="56">
                  <c:v>39497.96875</c:v>
                </c:pt>
                <c:pt idx="57">
                  <c:v>39497.979166666584</c:v>
                </c:pt>
                <c:pt idx="58">
                  <c:v>39497.989583333336</c:v>
                </c:pt>
                <c:pt idx="59">
                  <c:v>39498</c:v>
                </c:pt>
                <c:pt idx="60">
                  <c:v>39498.010416666664</c:v>
                </c:pt>
                <c:pt idx="61">
                  <c:v>39498.020833333336</c:v>
                </c:pt>
                <c:pt idx="62">
                  <c:v>39498.03125</c:v>
                </c:pt>
                <c:pt idx="63">
                  <c:v>39498.041666666584</c:v>
                </c:pt>
                <c:pt idx="64">
                  <c:v>39498.052083333336</c:v>
                </c:pt>
                <c:pt idx="65">
                  <c:v>39498.0625</c:v>
                </c:pt>
                <c:pt idx="66">
                  <c:v>39498.072916666664</c:v>
                </c:pt>
                <c:pt idx="67">
                  <c:v>39498.083333333336</c:v>
                </c:pt>
                <c:pt idx="68">
                  <c:v>39498.093749999985</c:v>
                </c:pt>
                <c:pt idx="69">
                  <c:v>39498.104166666584</c:v>
                </c:pt>
                <c:pt idx="70">
                  <c:v>39498.114583333336</c:v>
                </c:pt>
                <c:pt idx="71">
                  <c:v>39498.124999999993</c:v>
                </c:pt>
                <c:pt idx="72">
                  <c:v>39498.135416666584</c:v>
                </c:pt>
                <c:pt idx="73">
                  <c:v>39498.145833333336</c:v>
                </c:pt>
                <c:pt idx="74">
                  <c:v>39498.156250000087</c:v>
                </c:pt>
                <c:pt idx="75">
                  <c:v>39498.166666666584</c:v>
                </c:pt>
                <c:pt idx="76">
                  <c:v>39498.177083333227</c:v>
                </c:pt>
                <c:pt idx="77">
                  <c:v>39498.1875</c:v>
                </c:pt>
                <c:pt idx="78">
                  <c:v>39498.197916666584</c:v>
                </c:pt>
                <c:pt idx="79">
                  <c:v>39498.208333333336</c:v>
                </c:pt>
                <c:pt idx="80">
                  <c:v>39498.21875</c:v>
                </c:pt>
                <c:pt idx="81">
                  <c:v>39498.229166666504</c:v>
                </c:pt>
                <c:pt idx="82">
                  <c:v>39498.239583333227</c:v>
                </c:pt>
                <c:pt idx="83">
                  <c:v>39498.25</c:v>
                </c:pt>
                <c:pt idx="84">
                  <c:v>39498.260416666584</c:v>
                </c:pt>
                <c:pt idx="85">
                  <c:v>39498.270833333336</c:v>
                </c:pt>
                <c:pt idx="86">
                  <c:v>39498.28125</c:v>
                </c:pt>
                <c:pt idx="87">
                  <c:v>39498.291666666504</c:v>
                </c:pt>
                <c:pt idx="88">
                  <c:v>39498.302083333336</c:v>
                </c:pt>
                <c:pt idx="89">
                  <c:v>39498.312500000087</c:v>
                </c:pt>
                <c:pt idx="90">
                  <c:v>39498.322916666664</c:v>
                </c:pt>
                <c:pt idx="91">
                  <c:v>39498.333333333336</c:v>
                </c:pt>
                <c:pt idx="92">
                  <c:v>39498.34375</c:v>
                </c:pt>
                <c:pt idx="93">
                  <c:v>39498.354166666664</c:v>
                </c:pt>
                <c:pt idx="94">
                  <c:v>39498.364583333336</c:v>
                </c:pt>
                <c:pt idx="95">
                  <c:v>39498.375</c:v>
                </c:pt>
                <c:pt idx="96">
                  <c:v>39498.385416666664</c:v>
                </c:pt>
                <c:pt idx="97">
                  <c:v>39498.395833333336</c:v>
                </c:pt>
                <c:pt idx="98">
                  <c:v>39498.406250000087</c:v>
                </c:pt>
                <c:pt idx="99">
                  <c:v>39498.416666666664</c:v>
                </c:pt>
                <c:pt idx="100">
                  <c:v>39498.427083333227</c:v>
                </c:pt>
                <c:pt idx="101">
                  <c:v>39498.4375</c:v>
                </c:pt>
                <c:pt idx="102">
                  <c:v>39498.447916666664</c:v>
                </c:pt>
                <c:pt idx="103">
                  <c:v>39498.458333333343</c:v>
                </c:pt>
                <c:pt idx="104">
                  <c:v>39498.46875</c:v>
                </c:pt>
                <c:pt idx="105">
                  <c:v>39498.479166666584</c:v>
                </c:pt>
                <c:pt idx="106">
                  <c:v>39498.489583333336</c:v>
                </c:pt>
                <c:pt idx="107">
                  <c:v>39498.5</c:v>
                </c:pt>
                <c:pt idx="108">
                  <c:v>39498.510416666664</c:v>
                </c:pt>
                <c:pt idx="109">
                  <c:v>39498.520833333336</c:v>
                </c:pt>
                <c:pt idx="110">
                  <c:v>39498.53125</c:v>
                </c:pt>
                <c:pt idx="111">
                  <c:v>39498.541666666584</c:v>
                </c:pt>
                <c:pt idx="112">
                  <c:v>39498.552083333336</c:v>
                </c:pt>
                <c:pt idx="113">
                  <c:v>39498.5625</c:v>
                </c:pt>
                <c:pt idx="114">
                  <c:v>39498.572916666664</c:v>
                </c:pt>
                <c:pt idx="115">
                  <c:v>39498.583333333336</c:v>
                </c:pt>
                <c:pt idx="116">
                  <c:v>39498.593749999985</c:v>
                </c:pt>
                <c:pt idx="117">
                  <c:v>39498.604166666584</c:v>
                </c:pt>
                <c:pt idx="118">
                  <c:v>39498.614583333336</c:v>
                </c:pt>
                <c:pt idx="119">
                  <c:v>39498.624999999993</c:v>
                </c:pt>
                <c:pt idx="120">
                  <c:v>39498.635416666584</c:v>
                </c:pt>
                <c:pt idx="121">
                  <c:v>39498.645833333336</c:v>
                </c:pt>
                <c:pt idx="122">
                  <c:v>39498.656250000087</c:v>
                </c:pt>
                <c:pt idx="123">
                  <c:v>39498.666666666584</c:v>
                </c:pt>
                <c:pt idx="124">
                  <c:v>39498.677083333227</c:v>
                </c:pt>
                <c:pt idx="125">
                  <c:v>39498.6875</c:v>
                </c:pt>
                <c:pt idx="126">
                  <c:v>39498.697916666584</c:v>
                </c:pt>
                <c:pt idx="127">
                  <c:v>39498.708333333336</c:v>
                </c:pt>
                <c:pt idx="128">
                  <c:v>39498.71875</c:v>
                </c:pt>
                <c:pt idx="129">
                  <c:v>39498.729166666504</c:v>
                </c:pt>
                <c:pt idx="130">
                  <c:v>39498.739583333227</c:v>
                </c:pt>
                <c:pt idx="131">
                  <c:v>39498.75</c:v>
                </c:pt>
                <c:pt idx="132">
                  <c:v>39498.760416666584</c:v>
                </c:pt>
                <c:pt idx="133">
                  <c:v>39498.770833333336</c:v>
                </c:pt>
                <c:pt idx="134">
                  <c:v>39498.78125</c:v>
                </c:pt>
                <c:pt idx="135">
                  <c:v>39498.791666666504</c:v>
                </c:pt>
                <c:pt idx="136">
                  <c:v>39498.802083333336</c:v>
                </c:pt>
                <c:pt idx="137">
                  <c:v>39498.812500000087</c:v>
                </c:pt>
                <c:pt idx="138">
                  <c:v>39498.822916666664</c:v>
                </c:pt>
                <c:pt idx="139">
                  <c:v>39498.833333333336</c:v>
                </c:pt>
                <c:pt idx="140">
                  <c:v>39498.84375</c:v>
                </c:pt>
                <c:pt idx="141">
                  <c:v>39498.854166666664</c:v>
                </c:pt>
                <c:pt idx="142">
                  <c:v>39498.864583333336</c:v>
                </c:pt>
                <c:pt idx="143">
                  <c:v>39498.875</c:v>
                </c:pt>
                <c:pt idx="144">
                  <c:v>39498.885416666664</c:v>
                </c:pt>
                <c:pt idx="145">
                  <c:v>39498.895833333336</c:v>
                </c:pt>
                <c:pt idx="146">
                  <c:v>39498.906250000087</c:v>
                </c:pt>
                <c:pt idx="147">
                  <c:v>39498.916666666664</c:v>
                </c:pt>
                <c:pt idx="148">
                  <c:v>39498.927083333227</c:v>
                </c:pt>
                <c:pt idx="149">
                  <c:v>39498.9375</c:v>
                </c:pt>
                <c:pt idx="150">
                  <c:v>39498.947916666664</c:v>
                </c:pt>
                <c:pt idx="151">
                  <c:v>39498.958333333343</c:v>
                </c:pt>
                <c:pt idx="152">
                  <c:v>39498.96875</c:v>
                </c:pt>
                <c:pt idx="153">
                  <c:v>39498.979166666584</c:v>
                </c:pt>
                <c:pt idx="154">
                  <c:v>39498.989583333336</c:v>
                </c:pt>
                <c:pt idx="155">
                  <c:v>39499</c:v>
                </c:pt>
                <c:pt idx="156">
                  <c:v>39499.010416666664</c:v>
                </c:pt>
                <c:pt idx="157">
                  <c:v>39499.020833333336</c:v>
                </c:pt>
                <c:pt idx="158">
                  <c:v>39499.03125</c:v>
                </c:pt>
                <c:pt idx="159">
                  <c:v>39499.041666666584</c:v>
                </c:pt>
                <c:pt idx="160">
                  <c:v>39499.052083333336</c:v>
                </c:pt>
                <c:pt idx="161">
                  <c:v>39499.0625</c:v>
                </c:pt>
                <c:pt idx="162">
                  <c:v>39499.072916666664</c:v>
                </c:pt>
                <c:pt idx="163">
                  <c:v>39499.083333333336</c:v>
                </c:pt>
                <c:pt idx="164">
                  <c:v>39499.093749999985</c:v>
                </c:pt>
                <c:pt idx="165">
                  <c:v>39499.104166666584</c:v>
                </c:pt>
                <c:pt idx="166">
                  <c:v>39499.114583333336</c:v>
                </c:pt>
                <c:pt idx="167">
                  <c:v>39499.124999999993</c:v>
                </c:pt>
                <c:pt idx="168">
                  <c:v>39499.135416666584</c:v>
                </c:pt>
                <c:pt idx="169">
                  <c:v>39499.145833333336</c:v>
                </c:pt>
                <c:pt idx="170">
                  <c:v>39499.156250000087</c:v>
                </c:pt>
                <c:pt idx="171">
                  <c:v>39499.166666666584</c:v>
                </c:pt>
                <c:pt idx="172">
                  <c:v>39499.177083333227</c:v>
                </c:pt>
                <c:pt idx="173">
                  <c:v>39499.1875</c:v>
                </c:pt>
                <c:pt idx="174">
                  <c:v>39499.197916666584</c:v>
                </c:pt>
                <c:pt idx="175">
                  <c:v>39499.208333333336</c:v>
                </c:pt>
                <c:pt idx="176">
                  <c:v>39499.21875</c:v>
                </c:pt>
                <c:pt idx="177">
                  <c:v>39499.229166666504</c:v>
                </c:pt>
                <c:pt idx="178">
                  <c:v>39499.239583333227</c:v>
                </c:pt>
                <c:pt idx="179">
                  <c:v>39499.25</c:v>
                </c:pt>
                <c:pt idx="180">
                  <c:v>39499.260416666584</c:v>
                </c:pt>
                <c:pt idx="181">
                  <c:v>39499.270833333336</c:v>
                </c:pt>
                <c:pt idx="182">
                  <c:v>39499.28125</c:v>
                </c:pt>
                <c:pt idx="183">
                  <c:v>39499.291666666504</c:v>
                </c:pt>
                <c:pt idx="184">
                  <c:v>39499.302083333336</c:v>
                </c:pt>
                <c:pt idx="185">
                  <c:v>39499.312500000087</c:v>
                </c:pt>
                <c:pt idx="186">
                  <c:v>39499.322916666664</c:v>
                </c:pt>
                <c:pt idx="187">
                  <c:v>39499.333333333336</c:v>
                </c:pt>
                <c:pt idx="188">
                  <c:v>39499.34375</c:v>
                </c:pt>
                <c:pt idx="189">
                  <c:v>39499.354166666664</c:v>
                </c:pt>
                <c:pt idx="190">
                  <c:v>39499.364583333336</c:v>
                </c:pt>
                <c:pt idx="191">
                  <c:v>39499.375</c:v>
                </c:pt>
                <c:pt idx="192">
                  <c:v>39499.385416666664</c:v>
                </c:pt>
                <c:pt idx="193">
                  <c:v>39499.395833333336</c:v>
                </c:pt>
                <c:pt idx="194">
                  <c:v>39499.406250000087</c:v>
                </c:pt>
                <c:pt idx="195">
                  <c:v>39499.416666666664</c:v>
                </c:pt>
                <c:pt idx="196">
                  <c:v>39499.427083333227</c:v>
                </c:pt>
                <c:pt idx="197">
                  <c:v>39499.4375</c:v>
                </c:pt>
                <c:pt idx="198">
                  <c:v>39499.447916666664</c:v>
                </c:pt>
                <c:pt idx="199">
                  <c:v>39499.458333333343</c:v>
                </c:pt>
                <c:pt idx="200">
                  <c:v>39499.46875</c:v>
                </c:pt>
                <c:pt idx="201">
                  <c:v>39499.479166666584</c:v>
                </c:pt>
                <c:pt idx="202">
                  <c:v>39499.489583333336</c:v>
                </c:pt>
                <c:pt idx="203">
                  <c:v>39499.5</c:v>
                </c:pt>
                <c:pt idx="204">
                  <c:v>39499.510416666664</c:v>
                </c:pt>
                <c:pt idx="205">
                  <c:v>39499.520833333336</c:v>
                </c:pt>
                <c:pt idx="206">
                  <c:v>39499.53125</c:v>
                </c:pt>
              </c:numCache>
            </c:numRef>
          </c:cat>
          <c:val>
            <c:numRef>
              <c:f>CPU!$B$2:$B$208</c:f>
              <c:numCache>
                <c:formatCode>General</c:formatCode>
                <c:ptCount val="207"/>
                <c:pt idx="0">
                  <c:v>13.32</c:v>
                </c:pt>
                <c:pt idx="1">
                  <c:v>14.75</c:v>
                </c:pt>
                <c:pt idx="2">
                  <c:v>14.41</c:v>
                </c:pt>
                <c:pt idx="3">
                  <c:v>13.54</c:v>
                </c:pt>
                <c:pt idx="4">
                  <c:v>13.370000000000006</c:v>
                </c:pt>
                <c:pt idx="5">
                  <c:v>14.370000000000006</c:v>
                </c:pt>
                <c:pt idx="6">
                  <c:v>15.11</c:v>
                </c:pt>
                <c:pt idx="7">
                  <c:v>13.62</c:v>
                </c:pt>
                <c:pt idx="8">
                  <c:v>12.88</c:v>
                </c:pt>
                <c:pt idx="9">
                  <c:v>14</c:v>
                </c:pt>
                <c:pt idx="10">
                  <c:v>15.360000000000021</c:v>
                </c:pt>
                <c:pt idx="11">
                  <c:v>13.6</c:v>
                </c:pt>
                <c:pt idx="12">
                  <c:v>13.350000000000021</c:v>
                </c:pt>
                <c:pt idx="13">
                  <c:v>13.71</c:v>
                </c:pt>
                <c:pt idx="14">
                  <c:v>15.96</c:v>
                </c:pt>
                <c:pt idx="15">
                  <c:v>13.51</c:v>
                </c:pt>
                <c:pt idx="16">
                  <c:v>13.33</c:v>
                </c:pt>
                <c:pt idx="17">
                  <c:v>13.34</c:v>
                </c:pt>
                <c:pt idx="18">
                  <c:v>16.18</c:v>
                </c:pt>
                <c:pt idx="19">
                  <c:v>13.66</c:v>
                </c:pt>
                <c:pt idx="20">
                  <c:v>13.49</c:v>
                </c:pt>
                <c:pt idx="21">
                  <c:v>13.47</c:v>
                </c:pt>
                <c:pt idx="22">
                  <c:v>15.9</c:v>
                </c:pt>
                <c:pt idx="23">
                  <c:v>13.370000000000006</c:v>
                </c:pt>
                <c:pt idx="24">
                  <c:v>13.53</c:v>
                </c:pt>
                <c:pt idx="25">
                  <c:v>13.63</c:v>
                </c:pt>
                <c:pt idx="26">
                  <c:v>15.34</c:v>
                </c:pt>
                <c:pt idx="27">
                  <c:v>13.450000000000006</c:v>
                </c:pt>
                <c:pt idx="28">
                  <c:v>13.24</c:v>
                </c:pt>
                <c:pt idx="29">
                  <c:v>13.34</c:v>
                </c:pt>
                <c:pt idx="30">
                  <c:v>15.82</c:v>
                </c:pt>
                <c:pt idx="31">
                  <c:v>13.860000000000021</c:v>
                </c:pt>
                <c:pt idx="32">
                  <c:v>13.49</c:v>
                </c:pt>
                <c:pt idx="33">
                  <c:v>13.61</c:v>
                </c:pt>
                <c:pt idx="34">
                  <c:v>15.29</c:v>
                </c:pt>
                <c:pt idx="35">
                  <c:v>13.88</c:v>
                </c:pt>
                <c:pt idx="36">
                  <c:v>13.7</c:v>
                </c:pt>
                <c:pt idx="37">
                  <c:v>13.39</c:v>
                </c:pt>
                <c:pt idx="38">
                  <c:v>15.14</c:v>
                </c:pt>
                <c:pt idx="39">
                  <c:v>14.43</c:v>
                </c:pt>
                <c:pt idx="40">
                  <c:v>13.450000000000006</c:v>
                </c:pt>
                <c:pt idx="41">
                  <c:v>13.71</c:v>
                </c:pt>
                <c:pt idx="42">
                  <c:v>14.21</c:v>
                </c:pt>
                <c:pt idx="43">
                  <c:v>15.04</c:v>
                </c:pt>
                <c:pt idx="44">
                  <c:v>13.74</c:v>
                </c:pt>
                <c:pt idx="45">
                  <c:v>13.55</c:v>
                </c:pt>
                <c:pt idx="46">
                  <c:v>13.96</c:v>
                </c:pt>
                <c:pt idx="47">
                  <c:v>15.47</c:v>
                </c:pt>
                <c:pt idx="48">
                  <c:v>13.57</c:v>
                </c:pt>
                <c:pt idx="49">
                  <c:v>13.41</c:v>
                </c:pt>
                <c:pt idx="50">
                  <c:v>13.59</c:v>
                </c:pt>
                <c:pt idx="51">
                  <c:v>15.870000000000006</c:v>
                </c:pt>
                <c:pt idx="52">
                  <c:v>13.58</c:v>
                </c:pt>
                <c:pt idx="53">
                  <c:v>13.44</c:v>
                </c:pt>
                <c:pt idx="54">
                  <c:v>13.23</c:v>
                </c:pt>
                <c:pt idx="55">
                  <c:v>16.079999999999988</c:v>
                </c:pt>
                <c:pt idx="56">
                  <c:v>13.62</c:v>
                </c:pt>
                <c:pt idx="57">
                  <c:v>13.53</c:v>
                </c:pt>
                <c:pt idx="58">
                  <c:v>13.7</c:v>
                </c:pt>
                <c:pt idx="59">
                  <c:v>15.9</c:v>
                </c:pt>
                <c:pt idx="60">
                  <c:v>13.57</c:v>
                </c:pt>
                <c:pt idx="61">
                  <c:v>13.65</c:v>
                </c:pt>
                <c:pt idx="62">
                  <c:v>13.5</c:v>
                </c:pt>
                <c:pt idx="63">
                  <c:v>16.04</c:v>
                </c:pt>
                <c:pt idx="64">
                  <c:v>13.51</c:v>
                </c:pt>
                <c:pt idx="65">
                  <c:v>13.3</c:v>
                </c:pt>
                <c:pt idx="66">
                  <c:v>13.56</c:v>
                </c:pt>
                <c:pt idx="67">
                  <c:v>15.34</c:v>
                </c:pt>
                <c:pt idx="68">
                  <c:v>13.76</c:v>
                </c:pt>
                <c:pt idx="69">
                  <c:v>13.73</c:v>
                </c:pt>
                <c:pt idx="70">
                  <c:v>13.62</c:v>
                </c:pt>
                <c:pt idx="71">
                  <c:v>15.5</c:v>
                </c:pt>
                <c:pt idx="72">
                  <c:v>13.78</c:v>
                </c:pt>
                <c:pt idx="73">
                  <c:v>13.57</c:v>
                </c:pt>
                <c:pt idx="74">
                  <c:v>13.55</c:v>
                </c:pt>
                <c:pt idx="75">
                  <c:v>15.01</c:v>
                </c:pt>
                <c:pt idx="76">
                  <c:v>16.97</c:v>
                </c:pt>
                <c:pt idx="77">
                  <c:v>13.75</c:v>
                </c:pt>
                <c:pt idx="78">
                  <c:v>13.49</c:v>
                </c:pt>
                <c:pt idx="79">
                  <c:v>14.16</c:v>
                </c:pt>
                <c:pt idx="80">
                  <c:v>16.04</c:v>
                </c:pt>
                <c:pt idx="81">
                  <c:v>13.57</c:v>
                </c:pt>
                <c:pt idx="82">
                  <c:v>13.48</c:v>
                </c:pt>
                <c:pt idx="83">
                  <c:v>14.06</c:v>
                </c:pt>
                <c:pt idx="84">
                  <c:v>16.25</c:v>
                </c:pt>
                <c:pt idx="85">
                  <c:v>13.79</c:v>
                </c:pt>
                <c:pt idx="86">
                  <c:v>13.52</c:v>
                </c:pt>
                <c:pt idx="87">
                  <c:v>13.43</c:v>
                </c:pt>
                <c:pt idx="88">
                  <c:v>17.190000000000001</c:v>
                </c:pt>
                <c:pt idx="89">
                  <c:v>13.74</c:v>
                </c:pt>
                <c:pt idx="90">
                  <c:v>13.4</c:v>
                </c:pt>
                <c:pt idx="91">
                  <c:v>13.39</c:v>
                </c:pt>
                <c:pt idx="92">
                  <c:v>16.809999999999999</c:v>
                </c:pt>
                <c:pt idx="93">
                  <c:v>13.51</c:v>
                </c:pt>
                <c:pt idx="94">
                  <c:v>13.56</c:v>
                </c:pt>
                <c:pt idx="95">
                  <c:v>13.44</c:v>
                </c:pt>
                <c:pt idx="96">
                  <c:v>16.779999999999987</c:v>
                </c:pt>
                <c:pt idx="97">
                  <c:v>13.91</c:v>
                </c:pt>
                <c:pt idx="98">
                  <c:v>13.55</c:v>
                </c:pt>
                <c:pt idx="99">
                  <c:v>13.38</c:v>
                </c:pt>
                <c:pt idx="100">
                  <c:v>15.79</c:v>
                </c:pt>
                <c:pt idx="101">
                  <c:v>13.79</c:v>
                </c:pt>
                <c:pt idx="102">
                  <c:v>13.850000000000021</c:v>
                </c:pt>
                <c:pt idx="103">
                  <c:v>13.8</c:v>
                </c:pt>
                <c:pt idx="104">
                  <c:v>15.46</c:v>
                </c:pt>
                <c:pt idx="105">
                  <c:v>14.05</c:v>
                </c:pt>
                <c:pt idx="106">
                  <c:v>13.74</c:v>
                </c:pt>
                <c:pt idx="107">
                  <c:v>13.370000000000006</c:v>
                </c:pt>
                <c:pt idx="108">
                  <c:v>15.58</c:v>
                </c:pt>
                <c:pt idx="109">
                  <c:v>13.860000000000021</c:v>
                </c:pt>
                <c:pt idx="110">
                  <c:v>13.47</c:v>
                </c:pt>
                <c:pt idx="111">
                  <c:v>13.81</c:v>
                </c:pt>
                <c:pt idx="112">
                  <c:v>14.850000000000021</c:v>
                </c:pt>
                <c:pt idx="113">
                  <c:v>15.870000000000006</c:v>
                </c:pt>
                <c:pt idx="114">
                  <c:v>13.71</c:v>
                </c:pt>
                <c:pt idx="115">
                  <c:v>13.31</c:v>
                </c:pt>
                <c:pt idx="116">
                  <c:v>14.13</c:v>
                </c:pt>
                <c:pt idx="117">
                  <c:v>15.08</c:v>
                </c:pt>
                <c:pt idx="118">
                  <c:v>13.4</c:v>
                </c:pt>
                <c:pt idx="119">
                  <c:v>13.56</c:v>
                </c:pt>
                <c:pt idx="120">
                  <c:v>13.79</c:v>
                </c:pt>
                <c:pt idx="121">
                  <c:v>15.34</c:v>
                </c:pt>
                <c:pt idx="122">
                  <c:v>13.74</c:v>
                </c:pt>
                <c:pt idx="123">
                  <c:v>13.41</c:v>
                </c:pt>
                <c:pt idx="124">
                  <c:v>13.52</c:v>
                </c:pt>
                <c:pt idx="125">
                  <c:v>16.07</c:v>
                </c:pt>
                <c:pt idx="126">
                  <c:v>13.51</c:v>
                </c:pt>
                <c:pt idx="127">
                  <c:v>13.44</c:v>
                </c:pt>
                <c:pt idx="128">
                  <c:v>13.44</c:v>
                </c:pt>
                <c:pt idx="129">
                  <c:v>15.84</c:v>
                </c:pt>
                <c:pt idx="130">
                  <c:v>13.7</c:v>
                </c:pt>
                <c:pt idx="131">
                  <c:v>13.46</c:v>
                </c:pt>
                <c:pt idx="132">
                  <c:v>13.92</c:v>
                </c:pt>
                <c:pt idx="133">
                  <c:v>16.100000000000001</c:v>
                </c:pt>
                <c:pt idx="134">
                  <c:v>13.64</c:v>
                </c:pt>
                <c:pt idx="135">
                  <c:v>13.42</c:v>
                </c:pt>
                <c:pt idx="136">
                  <c:v>13.64</c:v>
                </c:pt>
                <c:pt idx="137">
                  <c:v>15.66</c:v>
                </c:pt>
                <c:pt idx="138">
                  <c:v>13.860000000000021</c:v>
                </c:pt>
                <c:pt idx="139">
                  <c:v>13.72</c:v>
                </c:pt>
                <c:pt idx="140">
                  <c:v>13.61</c:v>
                </c:pt>
                <c:pt idx="141">
                  <c:v>15.67</c:v>
                </c:pt>
                <c:pt idx="142">
                  <c:v>13.91</c:v>
                </c:pt>
                <c:pt idx="143">
                  <c:v>13.55</c:v>
                </c:pt>
                <c:pt idx="144">
                  <c:v>13.59</c:v>
                </c:pt>
                <c:pt idx="145">
                  <c:v>15.51</c:v>
                </c:pt>
                <c:pt idx="146">
                  <c:v>13.84</c:v>
                </c:pt>
                <c:pt idx="147">
                  <c:v>13.870000000000006</c:v>
                </c:pt>
                <c:pt idx="148">
                  <c:v>13.09</c:v>
                </c:pt>
                <c:pt idx="149">
                  <c:v>14.83</c:v>
                </c:pt>
                <c:pt idx="150">
                  <c:v>14.76</c:v>
                </c:pt>
                <c:pt idx="151">
                  <c:v>13.65</c:v>
                </c:pt>
                <c:pt idx="152">
                  <c:v>13.43</c:v>
                </c:pt>
                <c:pt idx="153">
                  <c:v>14.27</c:v>
                </c:pt>
                <c:pt idx="154">
                  <c:v>15.06</c:v>
                </c:pt>
                <c:pt idx="155">
                  <c:v>13.79</c:v>
                </c:pt>
                <c:pt idx="156">
                  <c:v>13.3</c:v>
                </c:pt>
                <c:pt idx="157">
                  <c:v>13.92</c:v>
                </c:pt>
                <c:pt idx="158">
                  <c:v>15.66</c:v>
                </c:pt>
                <c:pt idx="159">
                  <c:v>13.81</c:v>
                </c:pt>
                <c:pt idx="160">
                  <c:v>13.24</c:v>
                </c:pt>
                <c:pt idx="161">
                  <c:v>13.31</c:v>
                </c:pt>
                <c:pt idx="162">
                  <c:v>15.89</c:v>
                </c:pt>
                <c:pt idx="163">
                  <c:v>13.34</c:v>
                </c:pt>
                <c:pt idx="164">
                  <c:v>13.59</c:v>
                </c:pt>
                <c:pt idx="165">
                  <c:v>13.450000000000006</c:v>
                </c:pt>
                <c:pt idx="166">
                  <c:v>16.05</c:v>
                </c:pt>
                <c:pt idx="167">
                  <c:v>13.72</c:v>
                </c:pt>
                <c:pt idx="168">
                  <c:v>13.55</c:v>
                </c:pt>
                <c:pt idx="169">
                  <c:v>13.66</c:v>
                </c:pt>
                <c:pt idx="170">
                  <c:v>16</c:v>
                </c:pt>
                <c:pt idx="171">
                  <c:v>13.56</c:v>
                </c:pt>
                <c:pt idx="172">
                  <c:v>16.23</c:v>
                </c:pt>
                <c:pt idx="173">
                  <c:v>13.71</c:v>
                </c:pt>
                <c:pt idx="174">
                  <c:v>15.73</c:v>
                </c:pt>
                <c:pt idx="175">
                  <c:v>14.16</c:v>
                </c:pt>
                <c:pt idx="176">
                  <c:v>13.67</c:v>
                </c:pt>
                <c:pt idx="177">
                  <c:v>13.6</c:v>
                </c:pt>
                <c:pt idx="178">
                  <c:v>15.860000000000021</c:v>
                </c:pt>
                <c:pt idx="179">
                  <c:v>13.96</c:v>
                </c:pt>
                <c:pt idx="180">
                  <c:v>13.69</c:v>
                </c:pt>
                <c:pt idx="181">
                  <c:v>13.8</c:v>
                </c:pt>
                <c:pt idx="182">
                  <c:v>15.46</c:v>
                </c:pt>
                <c:pt idx="183">
                  <c:v>14.12</c:v>
                </c:pt>
                <c:pt idx="184">
                  <c:v>13.72</c:v>
                </c:pt>
                <c:pt idx="185">
                  <c:v>13.58</c:v>
                </c:pt>
                <c:pt idx="186">
                  <c:v>15.04</c:v>
                </c:pt>
                <c:pt idx="187">
                  <c:v>14.76</c:v>
                </c:pt>
                <c:pt idx="188">
                  <c:v>13.7</c:v>
                </c:pt>
                <c:pt idx="189">
                  <c:v>13.72</c:v>
                </c:pt>
                <c:pt idx="190">
                  <c:v>14.3</c:v>
                </c:pt>
                <c:pt idx="191">
                  <c:v>15.29</c:v>
                </c:pt>
                <c:pt idx="192">
                  <c:v>13.860000000000021</c:v>
                </c:pt>
                <c:pt idx="193">
                  <c:v>13.49</c:v>
                </c:pt>
                <c:pt idx="194">
                  <c:v>14.06</c:v>
                </c:pt>
                <c:pt idx="195">
                  <c:v>15.46</c:v>
                </c:pt>
                <c:pt idx="196">
                  <c:v>13.61</c:v>
                </c:pt>
                <c:pt idx="197">
                  <c:v>14.6</c:v>
                </c:pt>
                <c:pt idx="198">
                  <c:v>13.48</c:v>
                </c:pt>
                <c:pt idx="199">
                  <c:v>16.05</c:v>
                </c:pt>
                <c:pt idx="200">
                  <c:v>13.65</c:v>
                </c:pt>
                <c:pt idx="201">
                  <c:v>13.62</c:v>
                </c:pt>
                <c:pt idx="202">
                  <c:v>13.64</c:v>
                </c:pt>
                <c:pt idx="203">
                  <c:v>16.25</c:v>
                </c:pt>
                <c:pt idx="204">
                  <c:v>13.73</c:v>
                </c:pt>
                <c:pt idx="205">
                  <c:v>13.4</c:v>
                </c:pt>
                <c:pt idx="206">
                  <c:v>13.7</c:v>
                </c:pt>
              </c:numCache>
            </c:numRef>
          </c:val>
        </c:ser>
        <c:marker val="1"/>
        <c:axId val="62524800"/>
        <c:axId val="64030208"/>
      </c:lineChart>
      <c:catAx>
        <c:axId val="62524800"/>
        <c:scaling>
          <c:orientation val="minMax"/>
        </c:scaling>
        <c:axPos val="b"/>
        <c:title>
          <c:tx>
            <c:rich>
              <a:bodyPr/>
              <a:lstStyle/>
              <a:p>
                <a:pPr>
                  <a:defRPr/>
                </a:pPr>
                <a:r>
                  <a:rPr lang="en-US"/>
                  <a:t>Time</a:t>
                </a:r>
              </a:p>
            </c:rich>
          </c:tx>
          <c:layout>
            <c:manualLayout>
              <c:xMode val="edge"/>
              <c:yMode val="edge"/>
              <c:x val="0.51222860069513865"/>
              <c:y val="0.87771372217417798"/>
            </c:manualLayout>
          </c:layout>
        </c:title>
        <c:numFmt formatCode="m/d/yyyy\ h:mm\ AM/PM" sourceLinked="0"/>
        <c:tickLblPos val="low"/>
        <c:txPr>
          <a:bodyPr rot="0" vert="horz"/>
          <a:lstStyle/>
          <a:p>
            <a:pPr>
              <a:defRPr/>
            </a:pPr>
            <a:endParaRPr lang="en-US"/>
          </a:p>
        </c:txPr>
        <c:crossAx val="64030208"/>
        <c:crosses val="autoZero"/>
        <c:lblAlgn val="ctr"/>
        <c:lblOffset val="100"/>
        <c:tickLblSkip val="40"/>
        <c:tickMarkSkip val="10"/>
      </c:catAx>
      <c:valAx>
        <c:axId val="64030208"/>
        <c:scaling>
          <c:orientation val="minMax"/>
        </c:scaling>
        <c:axPos val="l"/>
        <c:majorGridlines/>
        <c:title>
          <c:tx>
            <c:rich>
              <a:bodyPr/>
              <a:lstStyle/>
              <a:p>
                <a:pPr>
                  <a:defRPr/>
                </a:pPr>
                <a:r>
                  <a:rPr lang="en-US"/>
                  <a:t>Percent</a:t>
                </a:r>
              </a:p>
            </c:rich>
          </c:tx>
          <c:layout>
            <c:manualLayout>
              <c:xMode val="edge"/>
              <c:yMode val="edge"/>
              <c:x val="2.1739144857088076E-2"/>
              <c:y val="0.43787066589363577"/>
            </c:manualLayout>
          </c:layout>
        </c:title>
        <c:numFmt formatCode="General" sourceLinked="1"/>
        <c:tickLblPos val="nextTo"/>
        <c:txPr>
          <a:bodyPr rot="0" vert="horz"/>
          <a:lstStyle/>
          <a:p>
            <a:pPr>
              <a:defRPr/>
            </a:pPr>
            <a:endParaRPr lang="en-US"/>
          </a:p>
        </c:txPr>
        <c:crossAx val="62524800"/>
        <c:crosses val="autoZero"/>
        <c:crossBetween val="between"/>
      </c:valAx>
    </c:plotArea>
    <c:legend>
      <c:legendPos val="b"/>
      <c:layout>
        <c:manualLayout>
          <c:xMode val="edge"/>
          <c:yMode val="edge"/>
          <c:x val="0.41576114539180947"/>
          <c:y val="0.94280260494214752"/>
          <c:w val="0.22961971755299354"/>
          <c:h val="4.3392588511981869E-2"/>
        </c:manualLayout>
      </c:layout>
    </c:legend>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36"/>
  <c:chart>
    <c:title>
      <c:tx>
        <c:rich>
          <a:bodyPr/>
          <a:lstStyle/>
          <a:p>
            <a:pPr>
              <a:defRPr/>
            </a:pPr>
            <a:r>
              <a:rPr lang="en-US"/>
              <a:t>Disk Performance</a:t>
            </a:r>
          </a:p>
        </c:rich>
      </c:tx>
      <c:layout>
        <c:manualLayout>
          <c:xMode val="edge"/>
          <c:yMode val="edge"/>
          <c:x val="0.43070680748105833"/>
          <c:y val="2.9585855803623971E-2"/>
        </c:manualLayout>
      </c:layout>
    </c:title>
    <c:plotArea>
      <c:layout>
        <c:manualLayout>
          <c:layoutTarget val="inner"/>
          <c:xMode val="edge"/>
          <c:yMode val="edge"/>
          <c:x val="8.8315275981920363E-2"/>
          <c:y val="0.13017776553594507"/>
          <c:w val="0.8926636356941815"/>
          <c:h val="0.69428141619170913"/>
        </c:manualLayout>
      </c:layout>
      <c:lineChart>
        <c:grouping val="standard"/>
        <c:ser>
          <c:idx val="0"/>
          <c:order val="0"/>
          <c:tx>
            <c:v>Disk Usage (Average/Rate)</c:v>
          </c:tx>
          <c:marker>
            <c:symbol val="none"/>
          </c:marker>
          <c:cat>
            <c:numRef>
              <c:f>Disk!$A$2:$A$208</c:f>
              <c:numCache>
                <c:formatCode>m/d/yyyy\ h:mm</c:formatCode>
                <c:ptCount val="207"/>
                <c:pt idx="0">
                  <c:v>39497.385416666664</c:v>
                </c:pt>
                <c:pt idx="1">
                  <c:v>39497.395833333336</c:v>
                </c:pt>
                <c:pt idx="2">
                  <c:v>39497.406250000087</c:v>
                </c:pt>
                <c:pt idx="3">
                  <c:v>39497.416666666664</c:v>
                </c:pt>
                <c:pt idx="4">
                  <c:v>39497.427083333227</c:v>
                </c:pt>
                <c:pt idx="5">
                  <c:v>39497.4375</c:v>
                </c:pt>
                <c:pt idx="6">
                  <c:v>39497.447916666664</c:v>
                </c:pt>
                <c:pt idx="7">
                  <c:v>39497.458333333343</c:v>
                </c:pt>
                <c:pt idx="8">
                  <c:v>39497.46875</c:v>
                </c:pt>
                <c:pt idx="9">
                  <c:v>39497.479166666584</c:v>
                </c:pt>
                <c:pt idx="10">
                  <c:v>39497.489583333336</c:v>
                </c:pt>
                <c:pt idx="11">
                  <c:v>39497.5</c:v>
                </c:pt>
                <c:pt idx="12">
                  <c:v>39497.510416666664</c:v>
                </c:pt>
                <c:pt idx="13">
                  <c:v>39497.520833333336</c:v>
                </c:pt>
                <c:pt idx="14">
                  <c:v>39497.53125</c:v>
                </c:pt>
                <c:pt idx="15">
                  <c:v>39497.541666666584</c:v>
                </c:pt>
                <c:pt idx="16">
                  <c:v>39497.552083333336</c:v>
                </c:pt>
                <c:pt idx="17">
                  <c:v>39497.5625</c:v>
                </c:pt>
                <c:pt idx="18">
                  <c:v>39497.572916666664</c:v>
                </c:pt>
                <c:pt idx="19">
                  <c:v>39497.583333333336</c:v>
                </c:pt>
                <c:pt idx="20">
                  <c:v>39497.593749999985</c:v>
                </c:pt>
                <c:pt idx="21">
                  <c:v>39497.604166666584</c:v>
                </c:pt>
                <c:pt idx="22">
                  <c:v>39497.614583333336</c:v>
                </c:pt>
                <c:pt idx="23">
                  <c:v>39497.624999999993</c:v>
                </c:pt>
                <c:pt idx="24">
                  <c:v>39497.635416666584</c:v>
                </c:pt>
                <c:pt idx="25">
                  <c:v>39497.645833333336</c:v>
                </c:pt>
                <c:pt idx="26">
                  <c:v>39497.656250000087</c:v>
                </c:pt>
                <c:pt idx="27">
                  <c:v>39497.666666666584</c:v>
                </c:pt>
                <c:pt idx="28">
                  <c:v>39497.677083333227</c:v>
                </c:pt>
                <c:pt idx="29">
                  <c:v>39497.6875</c:v>
                </c:pt>
                <c:pt idx="30">
                  <c:v>39497.697916666584</c:v>
                </c:pt>
                <c:pt idx="31">
                  <c:v>39497.708333333336</c:v>
                </c:pt>
                <c:pt idx="32">
                  <c:v>39497.71875</c:v>
                </c:pt>
                <c:pt idx="33">
                  <c:v>39497.729166666504</c:v>
                </c:pt>
                <c:pt idx="34">
                  <c:v>39497.739583333227</c:v>
                </c:pt>
                <c:pt idx="35">
                  <c:v>39497.75</c:v>
                </c:pt>
                <c:pt idx="36">
                  <c:v>39497.760416666584</c:v>
                </c:pt>
                <c:pt idx="37">
                  <c:v>39497.770833333336</c:v>
                </c:pt>
                <c:pt idx="38">
                  <c:v>39497.78125</c:v>
                </c:pt>
                <c:pt idx="39">
                  <c:v>39497.791666666504</c:v>
                </c:pt>
                <c:pt idx="40">
                  <c:v>39497.802083333336</c:v>
                </c:pt>
                <c:pt idx="41">
                  <c:v>39497.812500000087</c:v>
                </c:pt>
                <c:pt idx="42">
                  <c:v>39497.822916666664</c:v>
                </c:pt>
                <c:pt idx="43">
                  <c:v>39497.833333333336</c:v>
                </c:pt>
                <c:pt idx="44">
                  <c:v>39497.84375</c:v>
                </c:pt>
                <c:pt idx="45">
                  <c:v>39497.854166666664</c:v>
                </c:pt>
                <c:pt idx="46">
                  <c:v>39497.864583333336</c:v>
                </c:pt>
                <c:pt idx="47">
                  <c:v>39497.875</c:v>
                </c:pt>
                <c:pt idx="48">
                  <c:v>39497.885416666664</c:v>
                </c:pt>
                <c:pt idx="49">
                  <c:v>39497.895833333336</c:v>
                </c:pt>
                <c:pt idx="50">
                  <c:v>39497.906250000087</c:v>
                </c:pt>
                <c:pt idx="51">
                  <c:v>39497.916666666664</c:v>
                </c:pt>
                <c:pt idx="52">
                  <c:v>39497.927083333227</c:v>
                </c:pt>
                <c:pt idx="53">
                  <c:v>39497.9375</c:v>
                </c:pt>
                <c:pt idx="54">
                  <c:v>39497.947916666664</c:v>
                </c:pt>
                <c:pt idx="55">
                  <c:v>39497.958333333343</c:v>
                </c:pt>
                <c:pt idx="56">
                  <c:v>39497.96875</c:v>
                </c:pt>
                <c:pt idx="57">
                  <c:v>39497.979166666584</c:v>
                </c:pt>
                <c:pt idx="58">
                  <c:v>39497.989583333336</c:v>
                </c:pt>
                <c:pt idx="59">
                  <c:v>39498</c:v>
                </c:pt>
                <c:pt idx="60">
                  <c:v>39498.010416666664</c:v>
                </c:pt>
                <c:pt idx="61">
                  <c:v>39498.020833333336</c:v>
                </c:pt>
                <c:pt idx="62">
                  <c:v>39498.03125</c:v>
                </c:pt>
                <c:pt idx="63">
                  <c:v>39498.041666666584</c:v>
                </c:pt>
                <c:pt idx="64">
                  <c:v>39498.052083333336</c:v>
                </c:pt>
                <c:pt idx="65">
                  <c:v>39498.0625</c:v>
                </c:pt>
                <c:pt idx="66">
                  <c:v>39498.072916666664</c:v>
                </c:pt>
                <c:pt idx="67">
                  <c:v>39498.083333333336</c:v>
                </c:pt>
                <c:pt idx="68">
                  <c:v>39498.093749999985</c:v>
                </c:pt>
                <c:pt idx="69">
                  <c:v>39498.104166666584</c:v>
                </c:pt>
                <c:pt idx="70">
                  <c:v>39498.114583333336</c:v>
                </c:pt>
                <c:pt idx="71">
                  <c:v>39498.124999999993</c:v>
                </c:pt>
                <c:pt idx="72">
                  <c:v>39498.135416666584</c:v>
                </c:pt>
                <c:pt idx="73">
                  <c:v>39498.145833333336</c:v>
                </c:pt>
                <c:pt idx="74">
                  <c:v>39498.156250000087</c:v>
                </c:pt>
                <c:pt idx="75">
                  <c:v>39498.166666666584</c:v>
                </c:pt>
                <c:pt idx="76">
                  <c:v>39498.177083333227</c:v>
                </c:pt>
                <c:pt idx="77">
                  <c:v>39498.1875</c:v>
                </c:pt>
                <c:pt idx="78">
                  <c:v>39498.197916666584</c:v>
                </c:pt>
                <c:pt idx="79">
                  <c:v>39498.208333333336</c:v>
                </c:pt>
                <c:pt idx="80">
                  <c:v>39498.21875</c:v>
                </c:pt>
                <c:pt idx="81">
                  <c:v>39498.229166666504</c:v>
                </c:pt>
                <c:pt idx="82">
                  <c:v>39498.239583333227</c:v>
                </c:pt>
                <c:pt idx="83">
                  <c:v>39498.25</c:v>
                </c:pt>
                <c:pt idx="84">
                  <c:v>39498.260416666584</c:v>
                </c:pt>
                <c:pt idx="85">
                  <c:v>39498.270833333336</c:v>
                </c:pt>
                <c:pt idx="86">
                  <c:v>39498.28125</c:v>
                </c:pt>
                <c:pt idx="87">
                  <c:v>39498.291666666504</c:v>
                </c:pt>
                <c:pt idx="88">
                  <c:v>39498.302083333336</c:v>
                </c:pt>
                <c:pt idx="89">
                  <c:v>39498.312500000087</c:v>
                </c:pt>
                <c:pt idx="90">
                  <c:v>39498.322916666664</c:v>
                </c:pt>
                <c:pt idx="91">
                  <c:v>39498.333333333336</c:v>
                </c:pt>
                <c:pt idx="92">
                  <c:v>39498.34375</c:v>
                </c:pt>
                <c:pt idx="93">
                  <c:v>39498.354166666664</c:v>
                </c:pt>
                <c:pt idx="94">
                  <c:v>39498.364583333336</c:v>
                </c:pt>
                <c:pt idx="95">
                  <c:v>39498.375</c:v>
                </c:pt>
                <c:pt idx="96">
                  <c:v>39498.385416666664</c:v>
                </c:pt>
                <c:pt idx="97">
                  <c:v>39498.395833333336</c:v>
                </c:pt>
                <c:pt idx="98">
                  <c:v>39498.406250000087</c:v>
                </c:pt>
                <c:pt idx="99">
                  <c:v>39498.416666666664</c:v>
                </c:pt>
                <c:pt idx="100">
                  <c:v>39498.427083333227</c:v>
                </c:pt>
                <c:pt idx="101">
                  <c:v>39498.4375</c:v>
                </c:pt>
                <c:pt idx="102">
                  <c:v>39498.447916666664</c:v>
                </c:pt>
                <c:pt idx="103">
                  <c:v>39498.458333333343</c:v>
                </c:pt>
                <c:pt idx="104">
                  <c:v>39498.46875</c:v>
                </c:pt>
                <c:pt idx="105">
                  <c:v>39498.479166666584</c:v>
                </c:pt>
                <c:pt idx="106">
                  <c:v>39498.489583333336</c:v>
                </c:pt>
                <c:pt idx="107">
                  <c:v>39498.5</c:v>
                </c:pt>
                <c:pt idx="108">
                  <c:v>39498.510416666664</c:v>
                </c:pt>
                <c:pt idx="109">
                  <c:v>39498.520833333336</c:v>
                </c:pt>
                <c:pt idx="110">
                  <c:v>39498.53125</c:v>
                </c:pt>
                <c:pt idx="111">
                  <c:v>39498.541666666584</c:v>
                </c:pt>
                <c:pt idx="112">
                  <c:v>39498.552083333336</c:v>
                </c:pt>
                <c:pt idx="113">
                  <c:v>39498.5625</c:v>
                </c:pt>
                <c:pt idx="114">
                  <c:v>39498.572916666664</c:v>
                </c:pt>
                <c:pt idx="115">
                  <c:v>39498.583333333336</c:v>
                </c:pt>
                <c:pt idx="116">
                  <c:v>39498.593749999985</c:v>
                </c:pt>
                <c:pt idx="117">
                  <c:v>39498.604166666584</c:v>
                </c:pt>
                <c:pt idx="118">
                  <c:v>39498.614583333336</c:v>
                </c:pt>
                <c:pt idx="119">
                  <c:v>39498.624999999993</c:v>
                </c:pt>
                <c:pt idx="120">
                  <c:v>39498.635416666584</c:v>
                </c:pt>
                <c:pt idx="121">
                  <c:v>39498.645833333336</c:v>
                </c:pt>
                <c:pt idx="122">
                  <c:v>39498.656250000087</c:v>
                </c:pt>
                <c:pt idx="123">
                  <c:v>39498.666666666584</c:v>
                </c:pt>
                <c:pt idx="124">
                  <c:v>39498.677083333227</c:v>
                </c:pt>
                <c:pt idx="125">
                  <c:v>39498.6875</c:v>
                </c:pt>
                <c:pt idx="126">
                  <c:v>39498.697916666584</c:v>
                </c:pt>
                <c:pt idx="127">
                  <c:v>39498.708333333336</c:v>
                </c:pt>
                <c:pt idx="128">
                  <c:v>39498.71875</c:v>
                </c:pt>
                <c:pt idx="129">
                  <c:v>39498.729166666504</c:v>
                </c:pt>
                <c:pt idx="130">
                  <c:v>39498.739583333227</c:v>
                </c:pt>
                <c:pt idx="131">
                  <c:v>39498.75</c:v>
                </c:pt>
                <c:pt idx="132">
                  <c:v>39498.760416666584</c:v>
                </c:pt>
                <c:pt idx="133">
                  <c:v>39498.770833333336</c:v>
                </c:pt>
                <c:pt idx="134">
                  <c:v>39498.78125</c:v>
                </c:pt>
                <c:pt idx="135">
                  <c:v>39498.791666666504</c:v>
                </c:pt>
                <c:pt idx="136">
                  <c:v>39498.802083333336</c:v>
                </c:pt>
                <c:pt idx="137">
                  <c:v>39498.812500000087</c:v>
                </c:pt>
                <c:pt idx="138">
                  <c:v>39498.822916666664</c:v>
                </c:pt>
                <c:pt idx="139">
                  <c:v>39498.833333333336</c:v>
                </c:pt>
                <c:pt idx="140">
                  <c:v>39498.84375</c:v>
                </c:pt>
                <c:pt idx="141">
                  <c:v>39498.854166666664</c:v>
                </c:pt>
                <c:pt idx="142">
                  <c:v>39498.864583333336</c:v>
                </c:pt>
                <c:pt idx="143">
                  <c:v>39498.875</c:v>
                </c:pt>
                <c:pt idx="144">
                  <c:v>39498.885416666664</c:v>
                </c:pt>
                <c:pt idx="145">
                  <c:v>39498.895833333336</c:v>
                </c:pt>
                <c:pt idx="146">
                  <c:v>39498.906250000087</c:v>
                </c:pt>
                <c:pt idx="147">
                  <c:v>39498.916666666664</c:v>
                </c:pt>
                <c:pt idx="148">
                  <c:v>39498.927083333227</c:v>
                </c:pt>
                <c:pt idx="149">
                  <c:v>39498.9375</c:v>
                </c:pt>
                <c:pt idx="150">
                  <c:v>39498.947916666664</c:v>
                </c:pt>
                <c:pt idx="151">
                  <c:v>39498.958333333343</c:v>
                </c:pt>
                <c:pt idx="152">
                  <c:v>39498.96875</c:v>
                </c:pt>
                <c:pt idx="153">
                  <c:v>39498.979166666584</c:v>
                </c:pt>
                <c:pt idx="154">
                  <c:v>39498.989583333336</c:v>
                </c:pt>
                <c:pt idx="155">
                  <c:v>39499</c:v>
                </c:pt>
                <c:pt idx="156">
                  <c:v>39499.010416666664</c:v>
                </c:pt>
                <c:pt idx="157">
                  <c:v>39499.020833333336</c:v>
                </c:pt>
                <c:pt idx="158">
                  <c:v>39499.03125</c:v>
                </c:pt>
                <c:pt idx="159">
                  <c:v>39499.041666666584</c:v>
                </c:pt>
                <c:pt idx="160">
                  <c:v>39499.052083333336</c:v>
                </c:pt>
                <c:pt idx="161">
                  <c:v>39499.0625</c:v>
                </c:pt>
                <c:pt idx="162">
                  <c:v>39499.072916666664</c:v>
                </c:pt>
                <c:pt idx="163">
                  <c:v>39499.083333333336</c:v>
                </c:pt>
                <c:pt idx="164">
                  <c:v>39499.093749999985</c:v>
                </c:pt>
                <c:pt idx="165">
                  <c:v>39499.104166666584</c:v>
                </c:pt>
                <c:pt idx="166">
                  <c:v>39499.114583333336</c:v>
                </c:pt>
                <c:pt idx="167">
                  <c:v>39499.124999999993</c:v>
                </c:pt>
                <c:pt idx="168">
                  <c:v>39499.135416666584</c:v>
                </c:pt>
                <c:pt idx="169">
                  <c:v>39499.145833333336</c:v>
                </c:pt>
                <c:pt idx="170">
                  <c:v>39499.156250000087</c:v>
                </c:pt>
                <c:pt idx="171">
                  <c:v>39499.166666666584</c:v>
                </c:pt>
                <c:pt idx="172">
                  <c:v>39499.177083333227</c:v>
                </c:pt>
                <c:pt idx="173">
                  <c:v>39499.1875</c:v>
                </c:pt>
                <c:pt idx="174">
                  <c:v>39499.197916666584</c:v>
                </c:pt>
                <c:pt idx="175">
                  <c:v>39499.208333333336</c:v>
                </c:pt>
                <c:pt idx="176">
                  <c:v>39499.21875</c:v>
                </c:pt>
                <c:pt idx="177">
                  <c:v>39499.229166666504</c:v>
                </c:pt>
                <c:pt idx="178">
                  <c:v>39499.239583333227</c:v>
                </c:pt>
                <c:pt idx="179">
                  <c:v>39499.25</c:v>
                </c:pt>
                <c:pt idx="180">
                  <c:v>39499.260416666584</c:v>
                </c:pt>
                <c:pt idx="181">
                  <c:v>39499.270833333336</c:v>
                </c:pt>
                <c:pt idx="182">
                  <c:v>39499.28125</c:v>
                </c:pt>
                <c:pt idx="183">
                  <c:v>39499.291666666504</c:v>
                </c:pt>
                <c:pt idx="184">
                  <c:v>39499.302083333336</c:v>
                </c:pt>
                <c:pt idx="185">
                  <c:v>39499.312500000087</c:v>
                </c:pt>
                <c:pt idx="186">
                  <c:v>39499.322916666664</c:v>
                </c:pt>
                <c:pt idx="187">
                  <c:v>39499.333333333336</c:v>
                </c:pt>
                <c:pt idx="188">
                  <c:v>39499.34375</c:v>
                </c:pt>
                <c:pt idx="189">
                  <c:v>39499.354166666664</c:v>
                </c:pt>
                <c:pt idx="190">
                  <c:v>39499.364583333336</c:v>
                </c:pt>
                <c:pt idx="191">
                  <c:v>39499.375</c:v>
                </c:pt>
                <c:pt idx="192">
                  <c:v>39499.385416666664</c:v>
                </c:pt>
                <c:pt idx="193">
                  <c:v>39499.395833333336</c:v>
                </c:pt>
                <c:pt idx="194">
                  <c:v>39499.406250000087</c:v>
                </c:pt>
                <c:pt idx="195">
                  <c:v>39499.416666666664</c:v>
                </c:pt>
                <c:pt idx="196">
                  <c:v>39499.427083333227</c:v>
                </c:pt>
                <c:pt idx="197">
                  <c:v>39499.4375</c:v>
                </c:pt>
                <c:pt idx="198">
                  <c:v>39499.447916666664</c:v>
                </c:pt>
                <c:pt idx="199">
                  <c:v>39499.458333333343</c:v>
                </c:pt>
                <c:pt idx="200">
                  <c:v>39499.46875</c:v>
                </c:pt>
                <c:pt idx="201">
                  <c:v>39499.479166666584</c:v>
                </c:pt>
                <c:pt idx="202">
                  <c:v>39499.489583333336</c:v>
                </c:pt>
                <c:pt idx="203">
                  <c:v>39499.5</c:v>
                </c:pt>
                <c:pt idx="204">
                  <c:v>39499.510416666664</c:v>
                </c:pt>
                <c:pt idx="205">
                  <c:v>39499.520833333336</c:v>
                </c:pt>
                <c:pt idx="206">
                  <c:v>39499.53125</c:v>
                </c:pt>
              </c:numCache>
            </c:numRef>
          </c:cat>
          <c:val>
            <c:numRef>
              <c:f>Disk!$B$2:$B$208</c:f>
              <c:numCache>
                <c:formatCode>General</c:formatCode>
                <c:ptCount val="207"/>
                <c:pt idx="0">
                  <c:v>30</c:v>
                </c:pt>
                <c:pt idx="1">
                  <c:v>36</c:v>
                </c:pt>
                <c:pt idx="2">
                  <c:v>33</c:v>
                </c:pt>
                <c:pt idx="3">
                  <c:v>31</c:v>
                </c:pt>
                <c:pt idx="4">
                  <c:v>31</c:v>
                </c:pt>
                <c:pt idx="5">
                  <c:v>38</c:v>
                </c:pt>
                <c:pt idx="6">
                  <c:v>36</c:v>
                </c:pt>
                <c:pt idx="7">
                  <c:v>30</c:v>
                </c:pt>
                <c:pt idx="8">
                  <c:v>28</c:v>
                </c:pt>
                <c:pt idx="9">
                  <c:v>42</c:v>
                </c:pt>
                <c:pt idx="10">
                  <c:v>34</c:v>
                </c:pt>
                <c:pt idx="11">
                  <c:v>31</c:v>
                </c:pt>
                <c:pt idx="12">
                  <c:v>29</c:v>
                </c:pt>
                <c:pt idx="13">
                  <c:v>30</c:v>
                </c:pt>
                <c:pt idx="14">
                  <c:v>33</c:v>
                </c:pt>
                <c:pt idx="15">
                  <c:v>29</c:v>
                </c:pt>
                <c:pt idx="16">
                  <c:v>27</c:v>
                </c:pt>
                <c:pt idx="17">
                  <c:v>27</c:v>
                </c:pt>
                <c:pt idx="18">
                  <c:v>34</c:v>
                </c:pt>
                <c:pt idx="19">
                  <c:v>29</c:v>
                </c:pt>
                <c:pt idx="20">
                  <c:v>29</c:v>
                </c:pt>
                <c:pt idx="21">
                  <c:v>30</c:v>
                </c:pt>
                <c:pt idx="22">
                  <c:v>37</c:v>
                </c:pt>
                <c:pt idx="23">
                  <c:v>32</c:v>
                </c:pt>
                <c:pt idx="24">
                  <c:v>32</c:v>
                </c:pt>
                <c:pt idx="25">
                  <c:v>33</c:v>
                </c:pt>
                <c:pt idx="26">
                  <c:v>39</c:v>
                </c:pt>
                <c:pt idx="27">
                  <c:v>31</c:v>
                </c:pt>
                <c:pt idx="28">
                  <c:v>32</c:v>
                </c:pt>
                <c:pt idx="29">
                  <c:v>31</c:v>
                </c:pt>
                <c:pt idx="30">
                  <c:v>38</c:v>
                </c:pt>
                <c:pt idx="31">
                  <c:v>31</c:v>
                </c:pt>
                <c:pt idx="32">
                  <c:v>31</c:v>
                </c:pt>
                <c:pt idx="33">
                  <c:v>32</c:v>
                </c:pt>
                <c:pt idx="34">
                  <c:v>34</c:v>
                </c:pt>
                <c:pt idx="35">
                  <c:v>31</c:v>
                </c:pt>
                <c:pt idx="36">
                  <c:v>30</c:v>
                </c:pt>
                <c:pt idx="37">
                  <c:v>31</c:v>
                </c:pt>
                <c:pt idx="38">
                  <c:v>34</c:v>
                </c:pt>
                <c:pt idx="39">
                  <c:v>31</c:v>
                </c:pt>
                <c:pt idx="40">
                  <c:v>30</c:v>
                </c:pt>
                <c:pt idx="41">
                  <c:v>30</c:v>
                </c:pt>
                <c:pt idx="42">
                  <c:v>33</c:v>
                </c:pt>
                <c:pt idx="43">
                  <c:v>33</c:v>
                </c:pt>
                <c:pt idx="44">
                  <c:v>31</c:v>
                </c:pt>
                <c:pt idx="45">
                  <c:v>31</c:v>
                </c:pt>
                <c:pt idx="46">
                  <c:v>33</c:v>
                </c:pt>
                <c:pt idx="47">
                  <c:v>34</c:v>
                </c:pt>
                <c:pt idx="48">
                  <c:v>31</c:v>
                </c:pt>
                <c:pt idx="49">
                  <c:v>29</c:v>
                </c:pt>
                <c:pt idx="50">
                  <c:v>30</c:v>
                </c:pt>
                <c:pt idx="51">
                  <c:v>37</c:v>
                </c:pt>
                <c:pt idx="52">
                  <c:v>30</c:v>
                </c:pt>
                <c:pt idx="53">
                  <c:v>29</c:v>
                </c:pt>
                <c:pt idx="54">
                  <c:v>30</c:v>
                </c:pt>
                <c:pt idx="55">
                  <c:v>39</c:v>
                </c:pt>
                <c:pt idx="56">
                  <c:v>32</c:v>
                </c:pt>
                <c:pt idx="57">
                  <c:v>30</c:v>
                </c:pt>
                <c:pt idx="58">
                  <c:v>31</c:v>
                </c:pt>
                <c:pt idx="59">
                  <c:v>42</c:v>
                </c:pt>
                <c:pt idx="60">
                  <c:v>31</c:v>
                </c:pt>
                <c:pt idx="61">
                  <c:v>32</c:v>
                </c:pt>
                <c:pt idx="62">
                  <c:v>32</c:v>
                </c:pt>
                <c:pt idx="63">
                  <c:v>39</c:v>
                </c:pt>
                <c:pt idx="64">
                  <c:v>32</c:v>
                </c:pt>
                <c:pt idx="65">
                  <c:v>31</c:v>
                </c:pt>
                <c:pt idx="66">
                  <c:v>33</c:v>
                </c:pt>
                <c:pt idx="67">
                  <c:v>37</c:v>
                </c:pt>
                <c:pt idx="68">
                  <c:v>36</c:v>
                </c:pt>
                <c:pt idx="69">
                  <c:v>30</c:v>
                </c:pt>
                <c:pt idx="70">
                  <c:v>31</c:v>
                </c:pt>
                <c:pt idx="71">
                  <c:v>37</c:v>
                </c:pt>
                <c:pt idx="72">
                  <c:v>35</c:v>
                </c:pt>
                <c:pt idx="73">
                  <c:v>32</c:v>
                </c:pt>
                <c:pt idx="74">
                  <c:v>34</c:v>
                </c:pt>
                <c:pt idx="75">
                  <c:v>39</c:v>
                </c:pt>
                <c:pt idx="76">
                  <c:v>194</c:v>
                </c:pt>
                <c:pt idx="77">
                  <c:v>32</c:v>
                </c:pt>
                <c:pt idx="78">
                  <c:v>30</c:v>
                </c:pt>
                <c:pt idx="79">
                  <c:v>36</c:v>
                </c:pt>
                <c:pt idx="80">
                  <c:v>37</c:v>
                </c:pt>
                <c:pt idx="81">
                  <c:v>31</c:v>
                </c:pt>
                <c:pt idx="82">
                  <c:v>31</c:v>
                </c:pt>
                <c:pt idx="83">
                  <c:v>32</c:v>
                </c:pt>
                <c:pt idx="84">
                  <c:v>35</c:v>
                </c:pt>
                <c:pt idx="85">
                  <c:v>31</c:v>
                </c:pt>
                <c:pt idx="86">
                  <c:v>30</c:v>
                </c:pt>
                <c:pt idx="87">
                  <c:v>30</c:v>
                </c:pt>
                <c:pt idx="88">
                  <c:v>39</c:v>
                </c:pt>
                <c:pt idx="89">
                  <c:v>33</c:v>
                </c:pt>
                <c:pt idx="90">
                  <c:v>33</c:v>
                </c:pt>
                <c:pt idx="91">
                  <c:v>31</c:v>
                </c:pt>
                <c:pt idx="92">
                  <c:v>40</c:v>
                </c:pt>
                <c:pt idx="93">
                  <c:v>31</c:v>
                </c:pt>
                <c:pt idx="94">
                  <c:v>31</c:v>
                </c:pt>
                <c:pt idx="95">
                  <c:v>33</c:v>
                </c:pt>
                <c:pt idx="96">
                  <c:v>41</c:v>
                </c:pt>
                <c:pt idx="97">
                  <c:v>37</c:v>
                </c:pt>
                <c:pt idx="98">
                  <c:v>34</c:v>
                </c:pt>
                <c:pt idx="99">
                  <c:v>32</c:v>
                </c:pt>
                <c:pt idx="100">
                  <c:v>38</c:v>
                </c:pt>
                <c:pt idx="101">
                  <c:v>30</c:v>
                </c:pt>
                <c:pt idx="102">
                  <c:v>41</c:v>
                </c:pt>
                <c:pt idx="103">
                  <c:v>34</c:v>
                </c:pt>
                <c:pt idx="104">
                  <c:v>41</c:v>
                </c:pt>
                <c:pt idx="105">
                  <c:v>33</c:v>
                </c:pt>
                <c:pt idx="106">
                  <c:v>33</c:v>
                </c:pt>
                <c:pt idx="107">
                  <c:v>34</c:v>
                </c:pt>
                <c:pt idx="108">
                  <c:v>37</c:v>
                </c:pt>
                <c:pt idx="109">
                  <c:v>32</c:v>
                </c:pt>
                <c:pt idx="110">
                  <c:v>31</c:v>
                </c:pt>
                <c:pt idx="111">
                  <c:v>36</c:v>
                </c:pt>
                <c:pt idx="112">
                  <c:v>39</c:v>
                </c:pt>
                <c:pt idx="113">
                  <c:v>35</c:v>
                </c:pt>
                <c:pt idx="114">
                  <c:v>33</c:v>
                </c:pt>
                <c:pt idx="115">
                  <c:v>33</c:v>
                </c:pt>
                <c:pt idx="116">
                  <c:v>33</c:v>
                </c:pt>
                <c:pt idx="117">
                  <c:v>33</c:v>
                </c:pt>
                <c:pt idx="118">
                  <c:v>32</c:v>
                </c:pt>
                <c:pt idx="119">
                  <c:v>31</c:v>
                </c:pt>
                <c:pt idx="120">
                  <c:v>33</c:v>
                </c:pt>
                <c:pt idx="121">
                  <c:v>35</c:v>
                </c:pt>
                <c:pt idx="122">
                  <c:v>31</c:v>
                </c:pt>
                <c:pt idx="123">
                  <c:v>31</c:v>
                </c:pt>
                <c:pt idx="124">
                  <c:v>31</c:v>
                </c:pt>
                <c:pt idx="125">
                  <c:v>36</c:v>
                </c:pt>
                <c:pt idx="126">
                  <c:v>32</c:v>
                </c:pt>
                <c:pt idx="127">
                  <c:v>32</c:v>
                </c:pt>
                <c:pt idx="128">
                  <c:v>34</c:v>
                </c:pt>
                <c:pt idx="129">
                  <c:v>38</c:v>
                </c:pt>
                <c:pt idx="130">
                  <c:v>31</c:v>
                </c:pt>
                <c:pt idx="131">
                  <c:v>30</c:v>
                </c:pt>
                <c:pt idx="132">
                  <c:v>32</c:v>
                </c:pt>
                <c:pt idx="133">
                  <c:v>36</c:v>
                </c:pt>
                <c:pt idx="134">
                  <c:v>31</c:v>
                </c:pt>
                <c:pt idx="135">
                  <c:v>31</c:v>
                </c:pt>
                <c:pt idx="136">
                  <c:v>33</c:v>
                </c:pt>
                <c:pt idx="137">
                  <c:v>39</c:v>
                </c:pt>
                <c:pt idx="138">
                  <c:v>32</c:v>
                </c:pt>
                <c:pt idx="139">
                  <c:v>32</c:v>
                </c:pt>
                <c:pt idx="140">
                  <c:v>33</c:v>
                </c:pt>
                <c:pt idx="141">
                  <c:v>38</c:v>
                </c:pt>
                <c:pt idx="142">
                  <c:v>30</c:v>
                </c:pt>
                <c:pt idx="143">
                  <c:v>31</c:v>
                </c:pt>
                <c:pt idx="144">
                  <c:v>34</c:v>
                </c:pt>
                <c:pt idx="145">
                  <c:v>41</c:v>
                </c:pt>
                <c:pt idx="146">
                  <c:v>33</c:v>
                </c:pt>
                <c:pt idx="147">
                  <c:v>33</c:v>
                </c:pt>
                <c:pt idx="148">
                  <c:v>33</c:v>
                </c:pt>
                <c:pt idx="149">
                  <c:v>38</c:v>
                </c:pt>
                <c:pt idx="150">
                  <c:v>34</c:v>
                </c:pt>
                <c:pt idx="151">
                  <c:v>32</c:v>
                </c:pt>
                <c:pt idx="152">
                  <c:v>31</c:v>
                </c:pt>
                <c:pt idx="153">
                  <c:v>32</c:v>
                </c:pt>
                <c:pt idx="154">
                  <c:v>33</c:v>
                </c:pt>
                <c:pt idx="155">
                  <c:v>32</c:v>
                </c:pt>
                <c:pt idx="156">
                  <c:v>30</c:v>
                </c:pt>
                <c:pt idx="157">
                  <c:v>34</c:v>
                </c:pt>
                <c:pt idx="158">
                  <c:v>34</c:v>
                </c:pt>
                <c:pt idx="159">
                  <c:v>32</c:v>
                </c:pt>
                <c:pt idx="160">
                  <c:v>30</c:v>
                </c:pt>
                <c:pt idx="161">
                  <c:v>31</c:v>
                </c:pt>
                <c:pt idx="162">
                  <c:v>38</c:v>
                </c:pt>
                <c:pt idx="163">
                  <c:v>30</c:v>
                </c:pt>
                <c:pt idx="164">
                  <c:v>31</c:v>
                </c:pt>
                <c:pt idx="165">
                  <c:v>30</c:v>
                </c:pt>
                <c:pt idx="166">
                  <c:v>40</c:v>
                </c:pt>
                <c:pt idx="167">
                  <c:v>31</c:v>
                </c:pt>
                <c:pt idx="168">
                  <c:v>30</c:v>
                </c:pt>
                <c:pt idx="169">
                  <c:v>32</c:v>
                </c:pt>
                <c:pt idx="170">
                  <c:v>37</c:v>
                </c:pt>
                <c:pt idx="171">
                  <c:v>31</c:v>
                </c:pt>
                <c:pt idx="172">
                  <c:v>251</c:v>
                </c:pt>
                <c:pt idx="173">
                  <c:v>32</c:v>
                </c:pt>
                <c:pt idx="174">
                  <c:v>42</c:v>
                </c:pt>
                <c:pt idx="175">
                  <c:v>30</c:v>
                </c:pt>
                <c:pt idx="176">
                  <c:v>33</c:v>
                </c:pt>
                <c:pt idx="177">
                  <c:v>31</c:v>
                </c:pt>
                <c:pt idx="178">
                  <c:v>36</c:v>
                </c:pt>
                <c:pt idx="179">
                  <c:v>33</c:v>
                </c:pt>
                <c:pt idx="180">
                  <c:v>33</c:v>
                </c:pt>
                <c:pt idx="181">
                  <c:v>32</c:v>
                </c:pt>
                <c:pt idx="182">
                  <c:v>38</c:v>
                </c:pt>
                <c:pt idx="183">
                  <c:v>31</c:v>
                </c:pt>
                <c:pt idx="184">
                  <c:v>32</c:v>
                </c:pt>
                <c:pt idx="185">
                  <c:v>31</c:v>
                </c:pt>
                <c:pt idx="186">
                  <c:v>34</c:v>
                </c:pt>
                <c:pt idx="187">
                  <c:v>33</c:v>
                </c:pt>
                <c:pt idx="188">
                  <c:v>31</c:v>
                </c:pt>
                <c:pt idx="189">
                  <c:v>31</c:v>
                </c:pt>
                <c:pt idx="190">
                  <c:v>33</c:v>
                </c:pt>
                <c:pt idx="191">
                  <c:v>35</c:v>
                </c:pt>
                <c:pt idx="192">
                  <c:v>32</c:v>
                </c:pt>
                <c:pt idx="193">
                  <c:v>31</c:v>
                </c:pt>
                <c:pt idx="194">
                  <c:v>35</c:v>
                </c:pt>
                <c:pt idx="195">
                  <c:v>35</c:v>
                </c:pt>
                <c:pt idx="196">
                  <c:v>32</c:v>
                </c:pt>
                <c:pt idx="197">
                  <c:v>67</c:v>
                </c:pt>
                <c:pt idx="198">
                  <c:v>30</c:v>
                </c:pt>
                <c:pt idx="199">
                  <c:v>45</c:v>
                </c:pt>
                <c:pt idx="200">
                  <c:v>31</c:v>
                </c:pt>
                <c:pt idx="201">
                  <c:v>30</c:v>
                </c:pt>
                <c:pt idx="202">
                  <c:v>31</c:v>
                </c:pt>
                <c:pt idx="203">
                  <c:v>37</c:v>
                </c:pt>
                <c:pt idx="204">
                  <c:v>32</c:v>
                </c:pt>
                <c:pt idx="205">
                  <c:v>30</c:v>
                </c:pt>
                <c:pt idx="206">
                  <c:v>33</c:v>
                </c:pt>
              </c:numCache>
            </c:numRef>
          </c:val>
        </c:ser>
        <c:marker val="1"/>
        <c:axId val="64051072"/>
        <c:axId val="64061440"/>
      </c:lineChart>
      <c:catAx>
        <c:axId val="64051072"/>
        <c:scaling>
          <c:orientation val="minMax"/>
        </c:scaling>
        <c:axPos val="b"/>
        <c:title>
          <c:tx>
            <c:rich>
              <a:bodyPr/>
              <a:lstStyle/>
              <a:p>
                <a:pPr>
                  <a:defRPr/>
                </a:pPr>
                <a:r>
                  <a:rPr lang="en-US"/>
                  <a:t>Time</a:t>
                </a:r>
              </a:p>
            </c:rich>
          </c:tx>
          <c:layout>
            <c:manualLayout>
              <c:xMode val="edge"/>
              <c:yMode val="edge"/>
              <c:x val="0.51630469035584181"/>
              <c:y val="0.87771372217417798"/>
            </c:manualLayout>
          </c:layout>
        </c:title>
        <c:numFmt formatCode="m/d/yyyy\ h:mm\ AM/PM" sourceLinked="0"/>
        <c:tickLblPos val="low"/>
        <c:txPr>
          <a:bodyPr rot="0" vert="horz"/>
          <a:lstStyle/>
          <a:p>
            <a:pPr>
              <a:defRPr/>
            </a:pPr>
            <a:endParaRPr lang="en-US"/>
          </a:p>
        </c:txPr>
        <c:crossAx val="64061440"/>
        <c:crosses val="autoZero"/>
        <c:lblAlgn val="ctr"/>
        <c:lblOffset val="100"/>
        <c:tickLblSkip val="40"/>
        <c:tickMarkSkip val="10"/>
      </c:catAx>
      <c:valAx>
        <c:axId val="64061440"/>
        <c:scaling>
          <c:orientation val="minMax"/>
        </c:scaling>
        <c:axPos val="l"/>
        <c:majorGridlines/>
        <c:title>
          <c:tx>
            <c:rich>
              <a:bodyPr/>
              <a:lstStyle/>
              <a:p>
                <a:pPr>
                  <a:defRPr/>
                </a:pPr>
                <a:r>
                  <a:rPr lang="en-US"/>
                  <a:t>KBps</a:t>
                </a:r>
              </a:p>
            </c:rich>
          </c:tx>
          <c:layout>
            <c:manualLayout>
              <c:xMode val="edge"/>
              <c:yMode val="edge"/>
              <c:x val="2.1739144857088076E-2"/>
              <c:y val="0.44773261782817475"/>
            </c:manualLayout>
          </c:layout>
        </c:title>
        <c:numFmt formatCode="General" sourceLinked="1"/>
        <c:tickLblPos val="nextTo"/>
        <c:txPr>
          <a:bodyPr rot="0" vert="horz"/>
          <a:lstStyle/>
          <a:p>
            <a:pPr>
              <a:defRPr/>
            </a:pPr>
            <a:endParaRPr lang="en-US"/>
          </a:p>
        </c:txPr>
        <c:crossAx val="64051072"/>
        <c:crosses val="autoZero"/>
        <c:crossBetween val="between"/>
      </c:valAx>
    </c:plotArea>
    <c:legend>
      <c:legendPos val="b"/>
      <c:layout>
        <c:manualLayout>
          <c:xMode val="edge"/>
          <c:yMode val="edge"/>
          <c:x val="0.41983723505251347"/>
          <c:y val="0.94280260494214752"/>
          <c:w val="0.22961971755299337"/>
          <c:h val="4.3392588511981835E-2"/>
        </c:manualLayout>
      </c:layout>
    </c:legend>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40"/>
  <c:chart>
    <c:title>
      <c:tx>
        <c:rich>
          <a:bodyPr/>
          <a:lstStyle/>
          <a:p>
            <a:pPr>
              <a:defRPr/>
            </a:pPr>
            <a:r>
              <a:rPr lang="en-US"/>
              <a:t>Memory Performance</a:t>
            </a:r>
          </a:p>
        </c:rich>
      </c:tx>
      <c:layout>
        <c:manualLayout>
          <c:xMode val="edge"/>
          <c:yMode val="edge"/>
          <c:x val="0.41576114539180947"/>
          <c:y val="2.9585855803623971E-2"/>
        </c:manualLayout>
      </c:layout>
    </c:title>
    <c:plotArea>
      <c:layout>
        <c:manualLayout>
          <c:layoutTarget val="inner"/>
          <c:xMode val="edge"/>
          <c:yMode val="edge"/>
          <c:x val="8.0163096660512287E-2"/>
          <c:y val="0.13017776553594507"/>
          <c:w val="0.90081581501558916"/>
          <c:h val="0.69428141619170913"/>
        </c:manualLayout>
      </c:layout>
      <c:lineChart>
        <c:grouping val="standard"/>
        <c:ser>
          <c:idx val="0"/>
          <c:order val="0"/>
          <c:tx>
            <c:v>Memory Usage (Average/Absolute)</c:v>
          </c:tx>
          <c:marker>
            <c:symbol val="none"/>
          </c:marker>
          <c:cat>
            <c:numRef>
              <c:f>Memory!$A$2:$A$208</c:f>
              <c:numCache>
                <c:formatCode>m/d/yyyy\ h:mm</c:formatCode>
                <c:ptCount val="207"/>
                <c:pt idx="0">
                  <c:v>39497.385416666664</c:v>
                </c:pt>
                <c:pt idx="1">
                  <c:v>39497.395833333336</c:v>
                </c:pt>
                <c:pt idx="2">
                  <c:v>39497.406250000087</c:v>
                </c:pt>
                <c:pt idx="3">
                  <c:v>39497.416666666664</c:v>
                </c:pt>
                <c:pt idx="4">
                  <c:v>39497.427083333227</c:v>
                </c:pt>
                <c:pt idx="5">
                  <c:v>39497.4375</c:v>
                </c:pt>
                <c:pt idx="6">
                  <c:v>39497.447916666664</c:v>
                </c:pt>
                <c:pt idx="7">
                  <c:v>39497.458333333343</c:v>
                </c:pt>
                <c:pt idx="8">
                  <c:v>39497.46875</c:v>
                </c:pt>
                <c:pt idx="9">
                  <c:v>39497.479166666584</c:v>
                </c:pt>
                <c:pt idx="10">
                  <c:v>39497.489583333336</c:v>
                </c:pt>
                <c:pt idx="11">
                  <c:v>39497.5</c:v>
                </c:pt>
                <c:pt idx="12">
                  <c:v>39497.510416666664</c:v>
                </c:pt>
                <c:pt idx="13">
                  <c:v>39497.520833333336</c:v>
                </c:pt>
                <c:pt idx="14">
                  <c:v>39497.53125</c:v>
                </c:pt>
                <c:pt idx="15">
                  <c:v>39497.541666666584</c:v>
                </c:pt>
                <c:pt idx="16">
                  <c:v>39497.552083333336</c:v>
                </c:pt>
                <c:pt idx="17">
                  <c:v>39497.5625</c:v>
                </c:pt>
                <c:pt idx="18">
                  <c:v>39497.572916666664</c:v>
                </c:pt>
                <c:pt idx="19">
                  <c:v>39497.583333333336</c:v>
                </c:pt>
                <c:pt idx="20">
                  <c:v>39497.593749999985</c:v>
                </c:pt>
                <c:pt idx="21">
                  <c:v>39497.604166666584</c:v>
                </c:pt>
                <c:pt idx="22">
                  <c:v>39497.614583333336</c:v>
                </c:pt>
                <c:pt idx="23">
                  <c:v>39497.624999999993</c:v>
                </c:pt>
                <c:pt idx="24">
                  <c:v>39497.635416666584</c:v>
                </c:pt>
                <c:pt idx="25">
                  <c:v>39497.645833333336</c:v>
                </c:pt>
                <c:pt idx="26">
                  <c:v>39497.656250000087</c:v>
                </c:pt>
                <c:pt idx="27">
                  <c:v>39497.666666666584</c:v>
                </c:pt>
                <c:pt idx="28">
                  <c:v>39497.677083333227</c:v>
                </c:pt>
                <c:pt idx="29">
                  <c:v>39497.6875</c:v>
                </c:pt>
                <c:pt idx="30">
                  <c:v>39497.697916666584</c:v>
                </c:pt>
                <c:pt idx="31">
                  <c:v>39497.708333333336</c:v>
                </c:pt>
                <c:pt idx="32">
                  <c:v>39497.71875</c:v>
                </c:pt>
                <c:pt idx="33">
                  <c:v>39497.729166666504</c:v>
                </c:pt>
                <c:pt idx="34">
                  <c:v>39497.739583333227</c:v>
                </c:pt>
                <c:pt idx="35">
                  <c:v>39497.75</c:v>
                </c:pt>
                <c:pt idx="36">
                  <c:v>39497.760416666584</c:v>
                </c:pt>
                <c:pt idx="37">
                  <c:v>39497.770833333336</c:v>
                </c:pt>
                <c:pt idx="38">
                  <c:v>39497.78125</c:v>
                </c:pt>
                <c:pt idx="39">
                  <c:v>39497.791666666504</c:v>
                </c:pt>
                <c:pt idx="40">
                  <c:v>39497.802083333336</c:v>
                </c:pt>
                <c:pt idx="41">
                  <c:v>39497.812500000087</c:v>
                </c:pt>
                <c:pt idx="42">
                  <c:v>39497.822916666664</c:v>
                </c:pt>
                <c:pt idx="43">
                  <c:v>39497.833333333336</c:v>
                </c:pt>
                <c:pt idx="44">
                  <c:v>39497.84375</c:v>
                </c:pt>
                <c:pt idx="45">
                  <c:v>39497.854166666664</c:v>
                </c:pt>
                <c:pt idx="46">
                  <c:v>39497.864583333336</c:v>
                </c:pt>
                <c:pt idx="47">
                  <c:v>39497.875</c:v>
                </c:pt>
                <c:pt idx="48">
                  <c:v>39497.885416666664</c:v>
                </c:pt>
                <c:pt idx="49">
                  <c:v>39497.895833333336</c:v>
                </c:pt>
                <c:pt idx="50">
                  <c:v>39497.906250000087</c:v>
                </c:pt>
                <c:pt idx="51">
                  <c:v>39497.916666666664</c:v>
                </c:pt>
                <c:pt idx="52">
                  <c:v>39497.927083333227</c:v>
                </c:pt>
                <c:pt idx="53">
                  <c:v>39497.9375</c:v>
                </c:pt>
                <c:pt idx="54">
                  <c:v>39497.947916666664</c:v>
                </c:pt>
                <c:pt idx="55">
                  <c:v>39497.958333333343</c:v>
                </c:pt>
                <c:pt idx="56">
                  <c:v>39497.96875</c:v>
                </c:pt>
                <c:pt idx="57">
                  <c:v>39497.979166666584</c:v>
                </c:pt>
                <c:pt idx="58">
                  <c:v>39497.989583333336</c:v>
                </c:pt>
                <c:pt idx="59">
                  <c:v>39498</c:v>
                </c:pt>
                <c:pt idx="60">
                  <c:v>39498.010416666664</c:v>
                </c:pt>
                <c:pt idx="61">
                  <c:v>39498.020833333336</c:v>
                </c:pt>
                <c:pt idx="62">
                  <c:v>39498.03125</c:v>
                </c:pt>
                <c:pt idx="63">
                  <c:v>39498.041666666584</c:v>
                </c:pt>
                <c:pt idx="64">
                  <c:v>39498.052083333336</c:v>
                </c:pt>
                <c:pt idx="65">
                  <c:v>39498.0625</c:v>
                </c:pt>
                <c:pt idx="66">
                  <c:v>39498.072916666664</c:v>
                </c:pt>
                <c:pt idx="67">
                  <c:v>39498.083333333336</c:v>
                </c:pt>
                <c:pt idx="68">
                  <c:v>39498.093749999985</c:v>
                </c:pt>
                <c:pt idx="69">
                  <c:v>39498.104166666584</c:v>
                </c:pt>
                <c:pt idx="70">
                  <c:v>39498.114583333336</c:v>
                </c:pt>
                <c:pt idx="71">
                  <c:v>39498.124999999993</c:v>
                </c:pt>
                <c:pt idx="72">
                  <c:v>39498.135416666584</c:v>
                </c:pt>
                <c:pt idx="73">
                  <c:v>39498.145833333336</c:v>
                </c:pt>
                <c:pt idx="74">
                  <c:v>39498.156250000087</c:v>
                </c:pt>
                <c:pt idx="75">
                  <c:v>39498.166666666584</c:v>
                </c:pt>
                <c:pt idx="76">
                  <c:v>39498.177083333227</c:v>
                </c:pt>
                <c:pt idx="77">
                  <c:v>39498.1875</c:v>
                </c:pt>
                <c:pt idx="78">
                  <c:v>39498.197916666584</c:v>
                </c:pt>
                <c:pt idx="79">
                  <c:v>39498.208333333336</c:v>
                </c:pt>
                <c:pt idx="80">
                  <c:v>39498.21875</c:v>
                </c:pt>
                <c:pt idx="81">
                  <c:v>39498.229166666504</c:v>
                </c:pt>
                <c:pt idx="82">
                  <c:v>39498.239583333227</c:v>
                </c:pt>
                <c:pt idx="83">
                  <c:v>39498.25</c:v>
                </c:pt>
                <c:pt idx="84">
                  <c:v>39498.260416666584</c:v>
                </c:pt>
                <c:pt idx="85">
                  <c:v>39498.270833333336</c:v>
                </c:pt>
                <c:pt idx="86">
                  <c:v>39498.28125</c:v>
                </c:pt>
                <c:pt idx="87">
                  <c:v>39498.291666666504</c:v>
                </c:pt>
                <c:pt idx="88">
                  <c:v>39498.302083333336</c:v>
                </c:pt>
                <c:pt idx="89">
                  <c:v>39498.312500000087</c:v>
                </c:pt>
                <c:pt idx="90">
                  <c:v>39498.322916666664</c:v>
                </c:pt>
                <c:pt idx="91">
                  <c:v>39498.333333333336</c:v>
                </c:pt>
                <c:pt idx="92">
                  <c:v>39498.34375</c:v>
                </c:pt>
                <c:pt idx="93">
                  <c:v>39498.354166666664</c:v>
                </c:pt>
                <c:pt idx="94">
                  <c:v>39498.364583333336</c:v>
                </c:pt>
                <c:pt idx="95">
                  <c:v>39498.375</c:v>
                </c:pt>
                <c:pt idx="96">
                  <c:v>39498.385416666664</c:v>
                </c:pt>
                <c:pt idx="97">
                  <c:v>39498.395833333336</c:v>
                </c:pt>
                <c:pt idx="98">
                  <c:v>39498.406250000087</c:v>
                </c:pt>
                <c:pt idx="99">
                  <c:v>39498.416666666664</c:v>
                </c:pt>
                <c:pt idx="100">
                  <c:v>39498.427083333227</c:v>
                </c:pt>
                <c:pt idx="101">
                  <c:v>39498.4375</c:v>
                </c:pt>
                <c:pt idx="102">
                  <c:v>39498.447916666664</c:v>
                </c:pt>
                <c:pt idx="103">
                  <c:v>39498.458333333343</c:v>
                </c:pt>
                <c:pt idx="104">
                  <c:v>39498.46875</c:v>
                </c:pt>
                <c:pt idx="105">
                  <c:v>39498.479166666584</c:v>
                </c:pt>
                <c:pt idx="106">
                  <c:v>39498.489583333336</c:v>
                </c:pt>
                <c:pt idx="107">
                  <c:v>39498.5</c:v>
                </c:pt>
                <c:pt idx="108">
                  <c:v>39498.510416666664</c:v>
                </c:pt>
                <c:pt idx="109">
                  <c:v>39498.520833333336</c:v>
                </c:pt>
                <c:pt idx="110">
                  <c:v>39498.53125</c:v>
                </c:pt>
                <c:pt idx="111">
                  <c:v>39498.541666666584</c:v>
                </c:pt>
                <c:pt idx="112">
                  <c:v>39498.552083333336</c:v>
                </c:pt>
                <c:pt idx="113">
                  <c:v>39498.5625</c:v>
                </c:pt>
                <c:pt idx="114">
                  <c:v>39498.572916666664</c:v>
                </c:pt>
                <c:pt idx="115">
                  <c:v>39498.583333333336</c:v>
                </c:pt>
                <c:pt idx="116">
                  <c:v>39498.593749999985</c:v>
                </c:pt>
                <c:pt idx="117">
                  <c:v>39498.604166666584</c:v>
                </c:pt>
                <c:pt idx="118">
                  <c:v>39498.614583333336</c:v>
                </c:pt>
                <c:pt idx="119">
                  <c:v>39498.624999999993</c:v>
                </c:pt>
                <c:pt idx="120">
                  <c:v>39498.635416666584</c:v>
                </c:pt>
                <c:pt idx="121">
                  <c:v>39498.645833333336</c:v>
                </c:pt>
                <c:pt idx="122">
                  <c:v>39498.656250000087</c:v>
                </c:pt>
                <c:pt idx="123">
                  <c:v>39498.666666666584</c:v>
                </c:pt>
                <c:pt idx="124">
                  <c:v>39498.677083333227</c:v>
                </c:pt>
                <c:pt idx="125">
                  <c:v>39498.6875</c:v>
                </c:pt>
                <c:pt idx="126">
                  <c:v>39498.697916666584</c:v>
                </c:pt>
                <c:pt idx="127">
                  <c:v>39498.708333333336</c:v>
                </c:pt>
                <c:pt idx="128">
                  <c:v>39498.71875</c:v>
                </c:pt>
                <c:pt idx="129">
                  <c:v>39498.729166666504</c:v>
                </c:pt>
                <c:pt idx="130">
                  <c:v>39498.739583333227</c:v>
                </c:pt>
                <c:pt idx="131">
                  <c:v>39498.75</c:v>
                </c:pt>
                <c:pt idx="132">
                  <c:v>39498.760416666584</c:v>
                </c:pt>
                <c:pt idx="133">
                  <c:v>39498.770833333336</c:v>
                </c:pt>
                <c:pt idx="134">
                  <c:v>39498.78125</c:v>
                </c:pt>
                <c:pt idx="135">
                  <c:v>39498.791666666504</c:v>
                </c:pt>
                <c:pt idx="136">
                  <c:v>39498.802083333336</c:v>
                </c:pt>
                <c:pt idx="137">
                  <c:v>39498.812500000087</c:v>
                </c:pt>
                <c:pt idx="138">
                  <c:v>39498.822916666664</c:v>
                </c:pt>
                <c:pt idx="139">
                  <c:v>39498.833333333336</c:v>
                </c:pt>
                <c:pt idx="140">
                  <c:v>39498.84375</c:v>
                </c:pt>
                <c:pt idx="141">
                  <c:v>39498.854166666664</c:v>
                </c:pt>
                <c:pt idx="142">
                  <c:v>39498.864583333336</c:v>
                </c:pt>
                <c:pt idx="143">
                  <c:v>39498.875</c:v>
                </c:pt>
                <c:pt idx="144">
                  <c:v>39498.885416666664</c:v>
                </c:pt>
                <c:pt idx="145">
                  <c:v>39498.895833333336</c:v>
                </c:pt>
                <c:pt idx="146">
                  <c:v>39498.906250000087</c:v>
                </c:pt>
                <c:pt idx="147">
                  <c:v>39498.916666666664</c:v>
                </c:pt>
                <c:pt idx="148">
                  <c:v>39498.927083333227</c:v>
                </c:pt>
                <c:pt idx="149">
                  <c:v>39498.9375</c:v>
                </c:pt>
                <c:pt idx="150">
                  <c:v>39498.947916666664</c:v>
                </c:pt>
                <c:pt idx="151">
                  <c:v>39498.958333333343</c:v>
                </c:pt>
                <c:pt idx="152">
                  <c:v>39498.96875</c:v>
                </c:pt>
                <c:pt idx="153">
                  <c:v>39498.979166666584</c:v>
                </c:pt>
                <c:pt idx="154">
                  <c:v>39498.989583333336</c:v>
                </c:pt>
                <c:pt idx="155">
                  <c:v>39499</c:v>
                </c:pt>
                <c:pt idx="156">
                  <c:v>39499.010416666664</c:v>
                </c:pt>
                <c:pt idx="157">
                  <c:v>39499.020833333336</c:v>
                </c:pt>
                <c:pt idx="158">
                  <c:v>39499.03125</c:v>
                </c:pt>
                <c:pt idx="159">
                  <c:v>39499.041666666584</c:v>
                </c:pt>
                <c:pt idx="160">
                  <c:v>39499.052083333336</c:v>
                </c:pt>
                <c:pt idx="161">
                  <c:v>39499.0625</c:v>
                </c:pt>
                <c:pt idx="162">
                  <c:v>39499.072916666664</c:v>
                </c:pt>
                <c:pt idx="163">
                  <c:v>39499.083333333336</c:v>
                </c:pt>
                <c:pt idx="164">
                  <c:v>39499.093749999985</c:v>
                </c:pt>
                <c:pt idx="165">
                  <c:v>39499.104166666584</c:v>
                </c:pt>
                <c:pt idx="166">
                  <c:v>39499.114583333336</c:v>
                </c:pt>
                <c:pt idx="167">
                  <c:v>39499.124999999993</c:v>
                </c:pt>
                <c:pt idx="168">
                  <c:v>39499.135416666584</c:v>
                </c:pt>
                <c:pt idx="169">
                  <c:v>39499.145833333336</c:v>
                </c:pt>
                <c:pt idx="170">
                  <c:v>39499.156250000087</c:v>
                </c:pt>
                <c:pt idx="171">
                  <c:v>39499.166666666584</c:v>
                </c:pt>
                <c:pt idx="172">
                  <c:v>39499.177083333227</c:v>
                </c:pt>
                <c:pt idx="173">
                  <c:v>39499.1875</c:v>
                </c:pt>
                <c:pt idx="174">
                  <c:v>39499.197916666584</c:v>
                </c:pt>
                <c:pt idx="175">
                  <c:v>39499.208333333336</c:v>
                </c:pt>
                <c:pt idx="176">
                  <c:v>39499.21875</c:v>
                </c:pt>
                <c:pt idx="177">
                  <c:v>39499.229166666504</c:v>
                </c:pt>
                <c:pt idx="178">
                  <c:v>39499.239583333227</c:v>
                </c:pt>
                <c:pt idx="179">
                  <c:v>39499.25</c:v>
                </c:pt>
                <c:pt idx="180">
                  <c:v>39499.260416666584</c:v>
                </c:pt>
                <c:pt idx="181">
                  <c:v>39499.270833333336</c:v>
                </c:pt>
                <c:pt idx="182">
                  <c:v>39499.28125</c:v>
                </c:pt>
                <c:pt idx="183">
                  <c:v>39499.291666666504</c:v>
                </c:pt>
                <c:pt idx="184">
                  <c:v>39499.302083333336</c:v>
                </c:pt>
                <c:pt idx="185">
                  <c:v>39499.312500000087</c:v>
                </c:pt>
                <c:pt idx="186">
                  <c:v>39499.322916666664</c:v>
                </c:pt>
                <c:pt idx="187">
                  <c:v>39499.333333333336</c:v>
                </c:pt>
                <c:pt idx="188">
                  <c:v>39499.34375</c:v>
                </c:pt>
                <c:pt idx="189">
                  <c:v>39499.354166666664</c:v>
                </c:pt>
                <c:pt idx="190">
                  <c:v>39499.364583333336</c:v>
                </c:pt>
                <c:pt idx="191">
                  <c:v>39499.375</c:v>
                </c:pt>
                <c:pt idx="192">
                  <c:v>39499.385416666664</c:v>
                </c:pt>
                <c:pt idx="193">
                  <c:v>39499.395833333336</c:v>
                </c:pt>
                <c:pt idx="194">
                  <c:v>39499.406250000087</c:v>
                </c:pt>
                <c:pt idx="195">
                  <c:v>39499.416666666664</c:v>
                </c:pt>
                <c:pt idx="196">
                  <c:v>39499.427083333227</c:v>
                </c:pt>
                <c:pt idx="197">
                  <c:v>39499.4375</c:v>
                </c:pt>
                <c:pt idx="198">
                  <c:v>39499.447916666664</c:v>
                </c:pt>
                <c:pt idx="199">
                  <c:v>39499.458333333343</c:v>
                </c:pt>
                <c:pt idx="200">
                  <c:v>39499.46875</c:v>
                </c:pt>
                <c:pt idx="201">
                  <c:v>39499.479166666584</c:v>
                </c:pt>
                <c:pt idx="202">
                  <c:v>39499.489583333336</c:v>
                </c:pt>
                <c:pt idx="203">
                  <c:v>39499.5</c:v>
                </c:pt>
                <c:pt idx="204">
                  <c:v>39499.510416666664</c:v>
                </c:pt>
                <c:pt idx="205">
                  <c:v>39499.520833333336</c:v>
                </c:pt>
                <c:pt idx="206">
                  <c:v>39499.53125</c:v>
                </c:pt>
              </c:numCache>
            </c:numRef>
          </c:cat>
          <c:val>
            <c:numRef>
              <c:f>Memory!$B$2:$B$208</c:f>
              <c:numCache>
                <c:formatCode>General</c:formatCode>
                <c:ptCount val="207"/>
                <c:pt idx="0">
                  <c:v>20.34</c:v>
                </c:pt>
                <c:pt idx="1">
                  <c:v>21.09</c:v>
                </c:pt>
                <c:pt idx="2">
                  <c:v>22.36</c:v>
                </c:pt>
                <c:pt idx="3">
                  <c:v>19.920000000000002</c:v>
                </c:pt>
                <c:pt idx="4">
                  <c:v>19.32</c:v>
                </c:pt>
                <c:pt idx="5">
                  <c:v>20.7</c:v>
                </c:pt>
                <c:pt idx="6">
                  <c:v>21.1</c:v>
                </c:pt>
                <c:pt idx="7">
                  <c:v>21.72</c:v>
                </c:pt>
                <c:pt idx="8">
                  <c:v>21.72</c:v>
                </c:pt>
                <c:pt idx="9">
                  <c:v>22.49</c:v>
                </c:pt>
                <c:pt idx="10">
                  <c:v>21.939999999999987</c:v>
                </c:pt>
                <c:pt idx="11">
                  <c:v>20.56</c:v>
                </c:pt>
                <c:pt idx="12">
                  <c:v>20.55</c:v>
                </c:pt>
                <c:pt idx="13">
                  <c:v>21.58</c:v>
                </c:pt>
                <c:pt idx="14">
                  <c:v>22.21</c:v>
                </c:pt>
                <c:pt idx="15">
                  <c:v>21.27</c:v>
                </c:pt>
                <c:pt idx="16">
                  <c:v>22.05</c:v>
                </c:pt>
                <c:pt idx="17">
                  <c:v>20.09</c:v>
                </c:pt>
                <c:pt idx="18">
                  <c:v>23.16</c:v>
                </c:pt>
                <c:pt idx="19">
                  <c:v>22.43</c:v>
                </c:pt>
                <c:pt idx="20">
                  <c:v>20.02</c:v>
                </c:pt>
                <c:pt idx="21">
                  <c:v>20.810000000000031</c:v>
                </c:pt>
                <c:pt idx="22">
                  <c:v>21.610000000000031</c:v>
                </c:pt>
                <c:pt idx="23">
                  <c:v>21.959999999999987</c:v>
                </c:pt>
                <c:pt idx="24">
                  <c:v>20.959999999999987</c:v>
                </c:pt>
                <c:pt idx="25">
                  <c:v>20.89</c:v>
                </c:pt>
                <c:pt idx="26">
                  <c:v>23.56</c:v>
                </c:pt>
                <c:pt idx="27">
                  <c:v>21.919999999999987</c:v>
                </c:pt>
                <c:pt idx="28">
                  <c:v>21.43</c:v>
                </c:pt>
                <c:pt idx="29">
                  <c:v>22.650000000000031</c:v>
                </c:pt>
                <c:pt idx="30">
                  <c:v>23.43</c:v>
                </c:pt>
                <c:pt idx="31">
                  <c:v>19.43</c:v>
                </c:pt>
                <c:pt idx="32">
                  <c:v>20.830000000000005</c:v>
                </c:pt>
                <c:pt idx="33">
                  <c:v>21.54</c:v>
                </c:pt>
                <c:pt idx="34">
                  <c:v>20.59</c:v>
                </c:pt>
                <c:pt idx="35">
                  <c:v>22.650000000000031</c:v>
                </c:pt>
                <c:pt idx="36">
                  <c:v>21.54</c:v>
                </c:pt>
                <c:pt idx="37">
                  <c:v>19.87</c:v>
                </c:pt>
                <c:pt idx="38">
                  <c:v>22.41</c:v>
                </c:pt>
                <c:pt idx="39">
                  <c:v>24.43</c:v>
                </c:pt>
                <c:pt idx="40">
                  <c:v>21.939999999999987</c:v>
                </c:pt>
                <c:pt idx="41">
                  <c:v>22.23</c:v>
                </c:pt>
                <c:pt idx="42">
                  <c:v>20.45</c:v>
                </c:pt>
                <c:pt idx="43">
                  <c:v>23.14</c:v>
                </c:pt>
                <c:pt idx="44">
                  <c:v>21.21</c:v>
                </c:pt>
                <c:pt idx="45">
                  <c:v>21.919999999999987</c:v>
                </c:pt>
                <c:pt idx="46">
                  <c:v>20.05</c:v>
                </c:pt>
                <c:pt idx="47">
                  <c:v>22.25</c:v>
                </c:pt>
                <c:pt idx="48">
                  <c:v>19.979999999999986</c:v>
                </c:pt>
                <c:pt idx="49">
                  <c:v>21.14</c:v>
                </c:pt>
                <c:pt idx="50">
                  <c:v>20.16</c:v>
                </c:pt>
                <c:pt idx="51">
                  <c:v>22.47</c:v>
                </c:pt>
                <c:pt idx="52">
                  <c:v>19.829999999999988</c:v>
                </c:pt>
                <c:pt idx="53">
                  <c:v>20.38</c:v>
                </c:pt>
                <c:pt idx="54">
                  <c:v>22.5</c:v>
                </c:pt>
                <c:pt idx="55">
                  <c:v>22.7</c:v>
                </c:pt>
                <c:pt idx="56">
                  <c:v>19.23</c:v>
                </c:pt>
                <c:pt idx="57">
                  <c:v>22.45</c:v>
                </c:pt>
                <c:pt idx="58">
                  <c:v>22.979999999999986</c:v>
                </c:pt>
                <c:pt idx="59">
                  <c:v>22.32</c:v>
                </c:pt>
                <c:pt idx="60">
                  <c:v>20.49</c:v>
                </c:pt>
                <c:pt idx="61">
                  <c:v>20.27</c:v>
                </c:pt>
                <c:pt idx="62">
                  <c:v>20.69</c:v>
                </c:pt>
                <c:pt idx="63">
                  <c:v>21.979999999999986</c:v>
                </c:pt>
                <c:pt idx="64">
                  <c:v>22.279999999999987</c:v>
                </c:pt>
                <c:pt idx="65">
                  <c:v>20.56</c:v>
                </c:pt>
                <c:pt idx="66">
                  <c:v>19.850000000000001</c:v>
                </c:pt>
                <c:pt idx="67">
                  <c:v>20.67</c:v>
                </c:pt>
                <c:pt idx="68">
                  <c:v>22.85</c:v>
                </c:pt>
                <c:pt idx="69">
                  <c:v>20.74</c:v>
                </c:pt>
                <c:pt idx="70">
                  <c:v>22.38</c:v>
                </c:pt>
                <c:pt idx="71">
                  <c:v>22.54</c:v>
                </c:pt>
                <c:pt idx="72">
                  <c:v>23.55</c:v>
                </c:pt>
                <c:pt idx="73">
                  <c:v>23.05</c:v>
                </c:pt>
                <c:pt idx="74">
                  <c:v>20.979999999999986</c:v>
                </c:pt>
                <c:pt idx="75">
                  <c:v>23.630000000000031</c:v>
                </c:pt>
                <c:pt idx="76">
                  <c:v>32.120000000000012</c:v>
                </c:pt>
                <c:pt idx="77">
                  <c:v>24.43</c:v>
                </c:pt>
                <c:pt idx="78">
                  <c:v>19.760000000000002</c:v>
                </c:pt>
                <c:pt idx="79">
                  <c:v>19.939999999999987</c:v>
                </c:pt>
                <c:pt idx="80">
                  <c:v>23.95</c:v>
                </c:pt>
                <c:pt idx="81">
                  <c:v>21.16</c:v>
                </c:pt>
                <c:pt idx="82">
                  <c:v>20.27</c:v>
                </c:pt>
                <c:pt idx="83">
                  <c:v>21.479999999999986</c:v>
                </c:pt>
                <c:pt idx="84">
                  <c:v>21.62</c:v>
                </c:pt>
                <c:pt idx="85">
                  <c:v>20.18</c:v>
                </c:pt>
                <c:pt idx="86">
                  <c:v>19.36</c:v>
                </c:pt>
                <c:pt idx="87">
                  <c:v>22.25</c:v>
                </c:pt>
                <c:pt idx="88">
                  <c:v>22.58</c:v>
                </c:pt>
                <c:pt idx="89">
                  <c:v>22.05</c:v>
                </c:pt>
                <c:pt idx="90">
                  <c:v>19.36</c:v>
                </c:pt>
                <c:pt idx="91">
                  <c:v>19.690000000000001</c:v>
                </c:pt>
                <c:pt idx="92">
                  <c:v>23.59</c:v>
                </c:pt>
                <c:pt idx="93">
                  <c:v>22.36</c:v>
                </c:pt>
                <c:pt idx="94">
                  <c:v>20.58</c:v>
                </c:pt>
                <c:pt idx="95">
                  <c:v>21.630000000000031</c:v>
                </c:pt>
                <c:pt idx="96">
                  <c:v>21.58</c:v>
                </c:pt>
                <c:pt idx="97">
                  <c:v>22.21</c:v>
                </c:pt>
                <c:pt idx="98">
                  <c:v>20.190000000000001</c:v>
                </c:pt>
                <c:pt idx="99">
                  <c:v>19.779999999999987</c:v>
                </c:pt>
                <c:pt idx="100">
                  <c:v>22.810000000000031</c:v>
                </c:pt>
                <c:pt idx="101">
                  <c:v>20.43</c:v>
                </c:pt>
                <c:pt idx="102">
                  <c:v>21.58</c:v>
                </c:pt>
                <c:pt idx="103">
                  <c:v>22.32</c:v>
                </c:pt>
                <c:pt idx="104">
                  <c:v>22.38</c:v>
                </c:pt>
                <c:pt idx="105">
                  <c:v>22.38</c:v>
                </c:pt>
                <c:pt idx="106">
                  <c:v>21.939999999999987</c:v>
                </c:pt>
                <c:pt idx="107">
                  <c:v>19.54</c:v>
                </c:pt>
                <c:pt idx="108">
                  <c:v>19.41</c:v>
                </c:pt>
                <c:pt idx="109">
                  <c:v>21.630000000000031</c:v>
                </c:pt>
                <c:pt idx="110">
                  <c:v>19.920000000000002</c:v>
                </c:pt>
                <c:pt idx="111">
                  <c:v>23.6</c:v>
                </c:pt>
                <c:pt idx="112">
                  <c:v>21.41</c:v>
                </c:pt>
                <c:pt idx="113">
                  <c:v>20.630000000000031</c:v>
                </c:pt>
                <c:pt idx="114">
                  <c:v>21.27</c:v>
                </c:pt>
                <c:pt idx="115">
                  <c:v>19.760000000000002</c:v>
                </c:pt>
                <c:pt idx="116">
                  <c:v>21.630000000000031</c:v>
                </c:pt>
                <c:pt idx="117">
                  <c:v>25.759999999999987</c:v>
                </c:pt>
                <c:pt idx="118">
                  <c:v>20.919999999999987</c:v>
                </c:pt>
                <c:pt idx="119">
                  <c:v>20.51</c:v>
                </c:pt>
                <c:pt idx="120">
                  <c:v>20.959999999999987</c:v>
                </c:pt>
                <c:pt idx="121">
                  <c:v>24.830000000000005</c:v>
                </c:pt>
                <c:pt idx="122">
                  <c:v>21.32</c:v>
                </c:pt>
                <c:pt idx="123">
                  <c:v>19.16</c:v>
                </c:pt>
                <c:pt idx="124">
                  <c:v>20.99</c:v>
                </c:pt>
                <c:pt idx="125">
                  <c:v>23.71</c:v>
                </c:pt>
                <c:pt idx="126">
                  <c:v>22.12</c:v>
                </c:pt>
                <c:pt idx="127">
                  <c:v>22.38</c:v>
                </c:pt>
                <c:pt idx="128">
                  <c:v>21.29</c:v>
                </c:pt>
                <c:pt idx="129">
                  <c:v>23.03</c:v>
                </c:pt>
                <c:pt idx="130">
                  <c:v>21.09</c:v>
                </c:pt>
                <c:pt idx="131">
                  <c:v>19.12</c:v>
                </c:pt>
                <c:pt idx="132">
                  <c:v>20.09</c:v>
                </c:pt>
                <c:pt idx="133">
                  <c:v>21.610000000000031</c:v>
                </c:pt>
                <c:pt idx="134">
                  <c:v>20.45</c:v>
                </c:pt>
                <c:pt idx="135">
                  <c:v>21.56</c:v>
                </c:pt>
                <c:pt idx="136">
                  <c:v>21.279999999999987</c:v>
                </c:pt>
                <c:pt idx="137">
                  <c:v>23.43</c:v>
                </c:pt>
                <c:pt idx="138">
                  <c:v>21.16</c:v>
                </c:pt>
                <c:pt idx="139">
                  <c:v>20.779999999999987</c:v>
                </c:pt>
                <c:pt idx="140">
                  <c:v>21.02</c:v>
                </c:pt>
                <c:pt idx="141">
                  <c:v>23.27</c:v>
                </c:pt>
                <c:pt idx="142">
                  <c:v>22.05</c:v>
                </c:pt>
                <c:pt idx="143">
                  <c:v>20.2</c:v>
                </c:pt>
                <c:pt idx="144">
                  <c:v>21.72</c:v>
                </c:pt>
                <c:pt idx="145">
                  <c:v>21.69</c:v>
                </c:pt>
                <c:pt idx="146">
                  <c:v>20.85</c:v>
                </c:pt>
                <c:pt idx="147">
                  <c:v>20.630000000000031</c:v>
                </c:pt>
                <c:pt idx="148">
                  <c:v>21.650000000000031</c:v>
                </c:pt>
                <c:pt idx="149">
                  <c:v>21.47</c:v>
                </c:pt>
                <c:pt idx="150">
                  <c:v>22.38</c:v>
                </c:pt>
                <c:pt idx="151">
                  <c:v>22.9</c:v>
                </c:pt>
                <c:pt idx="152">
                  <c:v>21.32</c:v>
                </c:pt>
                <c:pt idx="153">
                  <c:v>22.25</c:v>
                </c:pt>
                <c:pt idx="154">
                  <c:v>21.72</c:v>
                </c:pt>
                <c:pt idx="155">
                  <c:v>21.919999999999987</c:v>
                </c:pt>
                <c:pt idx="156">
                  <c:v>21.32</c:v>
                </c:pt>
                <c:pt idx="157">
                  <c:v>20.100000000000001</c:v>
                </c:pt>
                <c:pt idx="158">
                  <c:v>23.7</c:v>
                </c:pt>
                <c:pt idx="159">
                  <c:v>22.29</c:v>
                </c:pt>
                <c:pt idx="160">
                  <c:v>23.150000000000031</c:v>
                </c:pt>
                <c:pt idx="161">
                  <c:v>22.759999999999987</c:v>
                </c:pt>
                <c:pt idx="162">
                  <c:v>22.27</c:v>
                </c:pt>
                <c:pt idx="163">
                  <c:v>20.47</c:v>
                </c:pt>
                <c:pt idx="164">
                  <c:v>22.38</c:v>
                </c:pt>
                <c:pt idx="165">
                  <c:v>22.49</c:v>
                </c:pt>
                <c:pt idx="166">
                  <c:v>25.09</c:v>
                </c:pt>
                <c:pt idx="167">
                  <c:v>20.03</c:v>
                </c:pt>
                <c:pt idx="168">
                  <c:v>19.25</c:v>
                </c:pt>
                <c:pt idx="169">
                  <c:v>20.41</c:v>
                </c:pt>
                <c:pt idx="170">
                  <c:v>23.54</c:v>
                </c:pt>
                <c:pt idx="171">
                  <c:v>20.630000000000031</c:v>
                </c:pt>
                <c:pt idx="172">
                  <c:v>32.380000000000003</c:v>
                </c:pt>
                <c:pt idx="173">
                  <c:v>22.07</c:v>
                </c:pt>
                <c:pt idx="174">
                  <c:v>23.3</c:v>
                </c:pt>
                <c:pt idx="175">
                  <c:v>21.7</c:v>
                </c:pt>
                <c:pt idx="176">
                  <c:v>20.52</c:v>
                </c:pt>
                <c:pt idx="177">
                  <c:v>21.27</c:v>
                </c:pt>
                <c:pt idx="178">
                  <c:v>23.54</c:v>
                </c:pt>
                <c:pt idx="179">
                  <c:v>22.56</c:v>
                </c:pt>
                <c:pt idx="180">
                  <c:v>20.420000000000002</c:v>
                </c:pt>
                <c:pt idx="181">
                  <c:v>21.16</c:v>
                </c:pt>
                <c:pt idx="182">
                  <c:v>20.5</c:v>
                </c:pt>
                <c:pt idx="183">
                  <c:v>23.45</c:v>
                </c:pt>
                <c:pt idx="184">
                  <c:v>21.979999999999986</c:v>
                </c:pt>
                <c:pt idx="185">
                  <c:v>21.959999999999987</c:v>
                </c:pt>
                <c:pt idx="186">
                  <c:v>20.12</c:v>
                </c:pt>
                <c:pt idx="187">
                  <c:v>22.14</c:v>
                </c:pt>
                <c:pt idx="188">
                  <c:v>21.59</c:v>
                </c:pt>
                <c:pt idx="189">
                  <c:v>21.14</c:v>
                </c:pt>
                <c:pt idx="190">
                  <c:v>20.72</c:v>
                </c:pt>
                <c:pt idx="191">
                  <c:v>22.759999999999987</c:v>
                </c:pt>
                <c:pt idx="192">
                  <c:v>23.05</c:v>
                </c:pt>
                <c:pt idx="193">
                  <c:v>19.47</c:v>
                </c:pt>
                <c:pt idx="194">
                  <c:v>19.489999999999949</c:v>
                </c:pt>
                <c:pt idx="195">
                  <c:v>23.36</c:v>
                </c:pt>
                <c:pt idx="196">
                  <c:v>19.489999999999949</c:v>
                </c:pt>
                <c:pt idx="197">
                  <c:v>27.58</c:v>
                </c:pt>
                <c:pt idx="198">
                  <c:v>21.43</c:v>
                </c:pt>
                <c:pt idx="199">
                  <c:v>20.919999999999987</c:v>
                </c:pt>
                <c:pt idx="200">
                  <c:v>21.150000000000031</c:v>
                </c:pt>
                <c:pt idx="201">
                  <c:v>21.49</c:v>
                </c:pt>
                <c:pt idx="202">
                  <c:v>20.67</c:v>
                </c:pt>
                <c:pt idx="203">
                  <c:v>23.47</c:v>
                </c:pt>
                <c:pt idx="204">
                  <c:v>22.650000000000031</c:v>
                </c:pt>
                <c:pt idx="205">
                  <c:v>21.32</c:v>
                </c:pt>
                <c:pt idx="206">
                  <c:v>19.579999999999988</c:v>
                </c:pt>
              </c:numCache>
            </c:numRef>
          </c:val>
        </c:ser>
        <c:marker val="1"/>
        <c:axId val="64090880"/>
        <c:axId val="64092800"/>
      </c:lineChart>
      <c:catAx>
        <c:axId val="64090880"/>
        <c:scaling>
          <c:orientation val="minMax"/>
        </c:scaling>
        <c:axPos val="b"/>
        <c:title>
          <c:tx>
            <c:rich>
              <a:bodyPr/>
              <a:lstStyle/>
              <a:p>
                <a:pPr>
                  <a:defRPr/>
                </a:pPr>
                <a:r>
                  <a:rPr lang="en-US"/>
                  <a:t>Time</a:t>
                </a:r>
              </a:p>
            </c:rich>
          </c:tx>
          <c:layout>
            <c:manualLayout>
              <c:xMode val="edge"/>
              <c:yMode val="edge"/>
              <c:x val="0.51222860069513865"/>
              <c:y val="0.87771372217417798"/>
            </c:manualLayout>
          </c:layout>
        </c:title>
        <c:numFmt formatCode="m/d/yyyy\ h:mm\ AM/PM" sourceLinked="0"/>
        <c:tickLblPos val="low"/>
        <c:txPr>
          <a:bodyPr rot="0" vert="horz"/>
          <a:lstStyle/>
          <a:p>
            <a:pPr>
              <a:defRPr/>
            </a:pPr>
            <a:endParaRPr lang="en-US"/>
          </a:p>
        </c:txPr>
        <c:crossAx val="64092800"/>
        <c:crosses val="autoZero"/>
        <c:lblAlgn val="ctr"/>
        <c:lblOffset val="100"/>
        <c:tickLblSkip val="40"/>
        <c:tickMarkSkip val="10"/>
      </c:catAx>
      <c:valAx>
        <c:axId val="64092800"/>
        <c:scaling>
          <c:orientation val="minMax"/>
        </c:scaling>
        <c:axPos val="l"/>
        <c:majorGridlines/>
        <c:title>
          <c:tx>
            <c:rich>
              <a:bodyPr/>
              <a:lstStyle/>
              <a:p>
                <a:pPr>
                  <a:defRPr/>
                </a:pPr>
                <a:r>
                  <a:rPr lang="en-US"/>
                  <a:t>Percent</a:t>
                </a:r>
              </a:p>
            </c:rich>
          </c:tx>
          <c:layout>
            <c:manualLayout>
              <c:xMode val="edge"/>
              <c:yMode val="edge"/>
              <c:x val="2.1739144857088076E-2"/>
              <c:y val="0.43787066589363577"/>
            </c:manualLayout>
          </c:layout>
        </c:title>
        <c:numFmt formatCode="General" sourceLinked="1"/>
        <c:tickLblPos val="nextTo"/>
        <c:txPr>
          <a:bodyPr rot="0" vert="horz"/>
          <a:lstStyle/>
          <a:p>
            <a:pPr>
              <a:defRPr/>
            </a:pPr>
            <a:endParaRPr lang="en-US"/>
          </a:p>
        </c:txPr>
        <c:crossAx val="64090880"/>
        <c:crosses val="autoZero"/>
        <c:crossBetween val="between"/>
      </c:valAx>
    </c:plotArea>
    <c:legend>
      <c:legendPos val="b"/>
      <c:layout>
        <c:manualLayout>
          <c:xMode val="edge"/>
          <c:yMode val="edge"/>
          <c:x val="0.38858721432045118"/>
          <c:y val="0.94280260494214752"/>
          <c:w val="0.28260888314214644"/>
          <c:h val="4.3392588511981835E-2"/>
        </c:manualLayout>
      </c:layout>
    </c:legend>
    <c:dispBlanksAs val="gap"/>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824EC8-D617-46D9-B07F-B7575FA8E772}" type="datetimeFigureOut">
              <a:rPr lang="en-US" smtClean="0"/>
              <a:pPr/>
              <a:t>10/30/2008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2F355B-5D38-40A4-9486-9725CFFE52C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F2F355B-5D38-40A4-9486-9725CFFE52CF}"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F2F355B-5D38-40A4-9486-9725CFFE52CF}" type="slidenum">
              <a:rPr lang="en-US" smtClean="0"/>
              <a:pPr/>
              <a:t>13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F2F355B-5D38-40A4-9486-9725CFFE52CF}" type="slidenum">
              <a:rPr lang="en-US" smtClean="0"/>
              <a:pPr/>
              <a:t>28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F2F355B-5D38-40A4-9486-9725CFFE52CF}" type="slidenum">
              <a:rPr lang="en-US" smtClean="0"/>
              <a:pPr/>
              <a:t>29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Review thin clients/server based computing</a:t>
            </a:r>
            <a:r>
              <a:rPr lang="en-US" baseline="0" dirty="0" smtClean="0"/>
              <a:t> – Cyclical nature of thin clients, every 10 years or so, etc.</a:t>
            </a:r>
            <a:endParaRPr lang="en-US" dirty="0"/>
          </a:p>
        </p:txBody>
      </p:sp>
      <p:sp>
        <p:nvSpPr>
          <p:cNvPr id="4" name="Slide Number Placeholder 3"/>
          <p:cNvSpPr>
            <a:spLocks noGrp="1"/>
          </p:cNvSpPr>
          <p:nvPr>
            <p:ph type="sldNum" sz="quarter" idx="10"/>
          </p:nvPr>
        </p:nvSpPr>
        <p:spPr/>
        <p:txBody>
          <a:bodyPr/>
          <a:lstStyle/>
          <a:p>
            <a:fld id="{9F2F355B-5D38-40A4-9486-9725CFFE52CF}" type="slidenum">
              <a:rPr lang="en-US" smtClean="0"/>
              <a:pPr/>
              <a:t>43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F2F355B-5D38-40A4-9486-9725CFFE52CF}" type="slidenum">
              <a:rPr lang="en-US" smtClean="0"/>
              <a:pPr/>
              <a:t>49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F2F355B-5D38-40A4-9486-9725CFFE52CF}" type="slidenum">
              <a:rPr lang="en-US" smtClean="0"/>
              <a:pPr/>
              <a:t>53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47C9B81F-C347-4BEF-BFDF-29C42F48304A}" type="datetimeFigureOut">
              <a:rPr lang="en-US" smtClean="0"/>
              <a:pPr/>
              <a:t>10/30/2008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kumimoji="0"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42AED99-7FB4-404E-8A97-64753DCE42EC}" type="slidenum">
              <a:rPr kumimoji="0" lang="en-US" smtClean="0"/>
              <a:pPr/>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10/30/2008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10/30/2008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10/30/2008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10/30/2008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C9B81F-C347-4BEF-BFDF-29C42F48304A}" type="datetimeFigureOut">
              <a:rPr lang="en-US" smtClean="0"/>
              <a:pPr/>
              <a:t>10/30/2008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47C9B81F-C347-4BEF-BFDF-29C42F48304A}" type="datetimeFigureOut">
              <a:rPr lang="en-US" smtClean="0"/>
              <a:pPr/>
              <a:t>10/30/2008</a:t>
            </a:fld>
            <a:endParaRPr lang="en-US"/>
          </a:p>
        </p:txBody>
      </p:sp>
      <p:sp>
        <p:nvSpPr>
          <p:cNvPr id="27" name="Slide Number Placeholder 26"/>
          <p:cNvSpPr>
            <a:spLocks noGrp="1"/>
          </p:cNvSpPr>
          <p:nvPr>
            <p:ph type="sldNum" sz="quarter" idx="11"/>
          </p:nvPr>
        </p:nvSpPr>
        <p:spPr/>
        <p:txBody>
          <a:bodyPr rtlCol="0"/>
          <a:lstStyle/>
          <a:p>
            <a:fld id="{042AED99-7FB4-404E-8A97-64753DCE42EC}" type="slidenum">
              <a:rPr kumimoji="0" lang="en-US" smtClean="0"/>
              <a:pPr/>
              <a:t>‹#›</a:t>
            </a:fld>
            <a:endParaRPr kumimoji="0" lang="en-US"/>
          </a:p>
        </p:txBody>
      </p:sp>
      <p:sp>
        <p:nvSpPr>
          <p:cNvPr id="28" name="Footer Placeholder 27"/>
          <p:cNvSpPr>
            <a:spLocks noGrp="1"/>
          </p:cNvSpPr>
          <p:nvPr>
            <p:ph type="ftr" sz="quarter" idx="12"/>
          </p:nvPr>
        </p:nvSpPr>
        <p:spPr/>
        <p:txBody>
          <a:bodyPr rtlCol="0"/>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47C9B81F-C347-4BEF-BFDF-29C42F48304A}" type="datetimeFigureOut">
              <a:rPr lang="en-US" smtClean="0"/>
              <a:pPr/>
              <a:t>10/30/2008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kumimoji="0" lang="en-US"/>
          </a:p>
        </p:txBody>
      </p:sp>
      <p:sp>
        <p:nvSpPr>
          <p:cNvPr id="5" name="Slide Number Placeholder 4"/>
          <p:cNvSpPr>
            <a:spLocks noGrp="1"/>
          </p:cNvSpPr>
          <p:nvPr>
            <p:ph type="sldNum" sz="quarter" idx="12"/>
          </p:nvPr>
        </p:nvSpPr>
        <p:spPr>
          <a:xfrm>
            <a:off x="8174736" y="2272"/>
            <a:ext cx="762000" cy="365760"/>
          </a:xfrm>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C9B81F-C347-4BEF-BFDF-29C42F48304A}" type="datetimeFigureOut">
              <a:rPr lang="en-US" smtClean="0"/>
              <a:pPr/>
              <a:t>10/30/2008</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C9B81F-C347-4BEF-BFDF-29C42F48304A}" type="datetimeFigureOut">
              <a:rPr lang="en-US" smtClean="0"/>
              <a:pPr/>
              <a:t>10/30/2008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7C9B81F-C347-4BEF-BFDF-29C42F48304A}" type="datetimeFigureOut">
              <a:rPr lang="en-US" smtClean="0"/>
              <a:pPr/>
              <a:t>10/30/2008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47C9B81F-C347-4BEF-BFDF-29C42F48304A}" type="datetimeFigureOut">
              <a:rPr lang="en-US" smtClean="0"/>
              <a:pPr/>
              <a:t>10/30/2008</a:t>
            </a:fld>
            <a:endParaRPr lang="en-US" dirty="0">
              <a:solidFill>
                <a:schemeClr val="tx2">
                  <a:shade val="90000"/>
                </a:schemeClr>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lgn="l" eaLnBrk="1" latinLnBrk="0" hangingPunct="1"/>
            <a:endParaRPr kumimoji="0" lang="en-US" dirty="0">
              <a:solidFill>
                <a:schemeClr val="tx2">
                  <a:shade val="90000"/>
                </a:schemeClr>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42AED99-7FB4-404E-8A97-64753DCE42EC}" type="slidenum">
              <a:rPr kumimoji="0" lang="en-US" smtClean="0"/>
              <a:pPr/>
              <a:t>‹#›</a:t>
            </a:fld>
            <a:endParaRPr kumimoji="0" lang="en-US" dirty="0">
              <a:solidFill>
                <a:schemeClr val="tx2">
                  <a:shade val="90000"/>
                </a:schemeClr>
              </a:solidFill>
            </a:endParaRP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upport.microsoft.com/kb/897615" TargetMode="External"/><Relationship Id="rId2" Type="http://schemas.openxmlformats.org/officeDocument/2006/relationships/hyperlink" Target="http://support.microsoft.com/kb/957006/"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mailto:stevenma@shu.ed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0"/>
            <a:ext cx="8458200" cy="1470025"/>
          </a:xfrm>
        </p:spPr>
        <p:txBody>
          <a:bodyPr>
            <a:normAutofit/>
          </a:bodyPr>
          <a:lstStyle/>
          <a:p>
            <a:pPr algn="ctr"/>
            <a:r>
              <a:rPr lang="en-US" dirty="0" smtClean="0"/>
              <a:t>Storage and Server Virtualization at Seton Hall </a:t>
            </a:r>
            <a:endParaRPr lang="en-US" dirty="0"/>
          </a:p>
        </p:txBody>
      </p:sp>
      <p:sp>
        <p:nvSpPr>
          <p:cNvPr id="3" name="Subtitle 2"/>
          <p:cNvSpPr>
            <a:spLocks noGrp="1"/>
          </p:cNvSpPr>
          <p:nvPr>
            <p:ph type="subTitle" idx="1"/>
          </p:nvPr>
        </p:nvSpPr>
        <p:spPr/>
        <p:txBody>
          <a:bodyPr>
            <a:normAutofit/>
          </a:bodyPr>
          <a:lstStyle/>
          <a:p>
            <a:endParaRPr lang="en-US" dirty="0" smtClean="0"/>
          </a:p>
          <a:p>
            <a:r>
              <a:rPr lang="en-US" dirty="0" smtClean="0"/>
              <a:t>Matt Stevenson – IT Architect</a:t>
            </a:r>
          </a:p>
          <a:p>
            <a:r>
              <a:rPr lang="en-US" dirty="0" smtClean="0"/>
              <a:t>Seton Hall University</a:t>
            </a:r>
          </a:p>
          <a:p>
            <a:r>
              <a:rPr lang="en-US" dirty="0" smtClean="0"/>
              <a:t>stevenma@shu.edu</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Architectural Changes (2)</a:t>
            </a:r>
          </a:p>
        </p:txBody>
      </p:sp>
      <p:sp>
        <p:nvSpPr>
          <p:cNvPr id="12291" name="Rectangle 3"/>
          <p:cNvSpPr>
            <a:spLocks noGrp="1" noChangeAspect="1" noChangeArrowheads="1"/>
          </p:cNvSpPr>
          <p:nvPr>
            <p:ph sz="half" idx="1"/>
          </p:nvPr>
        </p:nvSpPr>
        <p:spPr/>
        <p:txBody>
          <a:bodyPr/>
          <a:lstStyle/>
          <a:p>
            <a:pPr eaLnBrk="1" hangingPunct="1">
              <a:lnSpc>
                <a:spcPct val="80000"/>
              </a:lnSpc>
            </a:pPr>
            <a:endParaRPr lang="en-US" sz="1800" smtClean="0"/>
          </a:p>
          <a:p>
            <a:pPr eaLnBrk="1" hangingPunct="1">
              <a:lnSpc>
                <a:spcPct val="80000"/>
              </a:lnSpc>
            </a:pPr>
            <a:endParaRPr lang="en-US" sz="1800" smtClean="0"/>
          </a:p>
          <a:p>
            <a:pPr eaLnBrk="1" hangingPunct="1">
              <a:lnSpc>
                <a:spcPct val="80000"/>
              </a:lnSpc>
            </a:pPr>
            <a:r>
              <a:rPr lang="en-US" sz="1800" smtClean="0"/>
              <a:t>IBM Blade Center Technology</a:t>
            </a:r>
          </a:p>
          <a:p>
            <a:pPr eaLnBrk="1" hangingPunct="1">
              <a:lnSpc>
                <a:spcPct val="80000"/>
              </a:lnSpc>
              <a:buFont typeface="Wingdings" pitchFamily="2" charset="2"/>
              <a:buNone/>
            </a:pPr>
            <a:endParaRPr lang="en-US" sz="1800" smtClean="0"/>
          </a:p>
          <a:p>
            <a:pPr lvl="1" eaLnBrk="1" hangingPunct="1">
              <a:lnSpc>
                <a:spcPct val="80000"/>
              </a:lnSpc>
            </a:pPr>
            <a:r>
              <a:rPr lang="en-US" sz="1600" smtClean="0"/>
              <a:t>Modular design</a:t>
            </a:r>
          </a:p>
          <a:p>
            <a:pPr lvl="1" eaLnBrk="1" hangingPunct="1">
              <a:lnSpc>
                <a:spcPct val="80000"/>
              </a:lnSpc>
              <a:buFontTx/>
              <a:buNone/>
            </a:pPr>
            <a:endParaRPr lang="en-US" sz="1600" smtClean="0"/>
          </a:p>
          <a:p>
            <a:pPr lvl="1" eaLnBrk="1" hangingPunct="1">
              <a:lnSpc>
                <a:spcPct val="80000"/>
              </a:lnSpc>
            </a:pPr>
            <a:r>
              <a:rPr lang="en-US" sz="1600" smtClean="0"/>
              <a:t>Includes Network, Storage Switch, and Management in single chassis</a:t>
            </a:r>
          </a:p>
          <a:p>
            <a:pPr lvl="1" eaLnBrk="1" hangingPunct="1">
              <a:lnSpc>
                <a:spcPct val="80000"/>
              </a:lnSpc>
              <a:buFontTx/>
              <a:buNone/>
            </a:pPr>
            <a:endParaRPr lang="en-US" sz="1600" smtClean="0"/>
          </a:p>
          <a:p>
            <a:pPr lvl="1" eaLnBrk="1" hangingPunct="1">
              <a:lnSpc>
                <a:spcPct val="80000"/>
              </a:lnSpc>
            </a:pPr>
            <a:r>
              <a:rPr lang="en-US" sz="1600" smtClean="0"/>
              <a:t>Lower power requirements for servers</a:t>
            </a:r>
          </a:p>
          <a:p>
            <a:pPr lvl="1" eaLnBrk="1" hangingPunct="1">
              <a:lnSpc>
                <a:spcPct val="80000"/>
              </a:lnSpc>
              <a:buFontTx/>
              <a:buNone/>
            </a:pPr>
            <a:endParaRPr lang="en-US" sz="1600" smtClean="0"/>
          </a:p>
          <a:p>
            <a:pPr lvl="1" eaLnBrk="1" hangingPunct="1">
              <a:lnSpc>
                <a:spcPct val="80000"/>
              </a:lnSpc>
            </a:pPr>
            <a:r>
              <a:rPr lang="en-US" sz="1600" smtClean="0"/>
              <a:t>70 Servers per rack</a:t>
            </a:r>
          </a:p>
          <a:p>
            <a:pPr lvl="1" eaLnBrk="1" hangingPunct="1">
              <a:lnSpc>
                <a:spcPct val="80000"/>
              </a:lnSpc>
            </a:pPr>
            <a:endParaRPr lang="en-US" sz="1600" smtClean="0"/>
          </a:p>
          <a:p>
            <a:pPr lvl="1" eaLnBrk="1" hangingPunct="1">
              <a:lnSpc>
                <a:spcPct val="80000"/>
              </a:lnSpc>
            </a:pPr>
            <a:r>
              <a:rPr lang="en-US" sz="1600" smtClean="0"/>
              <a:t>Boot from SAN for no moving parts on blades</a:t>
            </a:r>
          </a:p>
          <a:p>
            <a:pPr eaLnBrk="1" hangingPunct="1">
              <a:lnSpc>
                <a:spcPct val="80000"/>
              </a:lnSpc>
            </a:pPr>
            <a:endParaRPr lang="en-US" smtClean="0"/>
          </a:p>
        </p:txBody>
      </p:sp>
      <p:sp>
        <p:nvSpPr>
          <p:cNvPr id="12292" name="Content Placeholder 5"/>
          <p:cNvSpPr>
            <a:spLocks noGrp="1"/>
          </p:cNvSpPr>
          <p:nvPr>
            <p:ph sz="half" idx="2"/>
          </p:nvPr>
        </p:nvSpPr>
        <p:spPr/>
        <p:txBody>
          <a:bodyPr/>
          <a:lstStyle/>
          <a:p>
            <a:endParaRPr lang="en-US" smtClean="0"/>
          </a:p>
        </p:txBody>
      </p:sp>
      <p:pic>
        <p:nvPicPr>
          <p:cNvPr id="12295" name="Picture 4" descr="IBM Blade Center"/>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181600" y="3009900"/>
            <a:ext cx="1333500" cy="1333500"/>
          </a:xfrm>
          <a:prstGeom prst="rect">
            <a:avLst/>
          </a:prstGeom>
          <a:noFill/>
          <a:ln w="9525">
            <a:noFill/>
            <a:miter lim="800000"/>
            <a:headEnd/>
            <a:tailEnd/>
          </a:ln>
        </p:spPr>
      </p:pic>
      <p:pic>
        <p:nvPicPr>
          <p:cNvPr id="12296" name="Picture 5" descr="IBM Blade Center"/>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010400" y="3009900"/>
            <a:ext cx="1333500" cy="1333500"/>
          </a:xfrm>
          <a:prstGeom prst="rect">
            <a:avLst/>
          </a:prstGeom>
          <a:noFill/>
          <a:ln w="9525">
            <a:noFill/>
            <a:miter lim="800000"/>
            <a:headEnd/>
            <a:tailEnd/>
          </a:ln>
        </p:spPr>
      </p:pic>
      <p:pic>
        <p:nvPicPr>
          <p:cNvPr id="12297" name="Picture 6" descr="IBM Blade Center"/>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105400" y="4610100"/>
            <a:ext cx="1333500" cy="1333500"/>
          </a:xfrm>
          <a:prstGeom prst="rect">
            <a:avLst/>
          </a:prstGeom>
          <a:noFill/>
          <a:ln w="9525">
            <a:noFill/>
            <a:miter lim="800000"/>
            <a:headEnd/>
            <a:tailEnd/>
          </a:ln>
        </p:spPr>
      </p:pic>
      <p:pic>
        <p:nvPicPr>
          <p:cNvPr id="12298" name="Picture 7" descr="IBM Blade Center"/>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086600" y="4610100"/>
            <a:ext cx="1333500" cy="1333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lstStyle/>
          <a:p>
            <a:pPr eaLnBrk="1" hangingPunct="1"/>
            <a:r>
              <a:rPr lang="en-US" smtClean="0"/>
              <a:t>Architectural Changes (3)</a:t>
            </a:r>
          </a:p>
        </p:txBody>
      </p:sp>
      <p:sp>
        <p:nvSpPr>
          <p:cNvPr id="13317" name="Rectangle 3"/>
          <p:cNvSpPr>
            <a:spLocks noGrp="1" noChangeAspect="1" noChangeArrowheads="1"/>
          </p:cNvSpPr>
          <p:nvPr>
            <p:ph type="body" idx="1"/>
          </p:nvPr>
        </p:nvSpPr>
        <p:spPr/>
        <p:txBody>
          <a:bodyPr/>
          <a:lstStyle/>
          <a:p>
            <a:pPr eaLnBrk="1" hangingPunct="1">
              <a:lnSpc>
                <a:spcPct val="80000"/>
              </a:lnSpc>
            </a:pPr>
            <a:endParaRPr lang="en-US" sz="2800" dirty="0" smtClean="0"/>
          </a:p>
          <a:p>
            <a:pPr eaLnBrk="1" hangingPunct="1"/>
            <a:r>
              <a:rPr lang="en-US" dirty="0" smtClean="0"/>
              <a:t>Implement SAN</a:t>
            </a:r>
          </a:p>
          <a:p>
            <a:pPr eaLnBrk="1" hangingPunct="1"/>
            <a:endParaRPr lang="en-US" dirty="0" smtClean="0"/>
          </a:p>
          <a:p>
            <a:pPr eaLnBrk="1" hangingPunct="1"/>
            <a:r>
              <a:rPr lang="en-US" dirty="0" smtClean="0"/>
              <a:t>Reduce server sprawl</a:t>
            </a:r>
          </a:p>
          <a:p>
            <a:pPr eaLnBrk="1" hangingPunct="1"/>
            <a:endParaRPr lang="en-US" dirty="0" smtClean="0"/>
          </a:p>
          <a:p>
            <a:pPr eaLnBrk="1" hangingPunct="1"/>
            <a:r>
              <a:rPr lang="en-US" dirty="0" smtClean="0"/>
              <a:t>Focus on Blade technology</a:t>
            </a:r>
          </a:p>
          <a:p>
            <a:pPr eaLnBrk="1" hangingPunct="1"/>
            <a:endParaRPr lang="en-US" dirty="0" smtClean="0"/>
          </a:p>
          <a:p>
            <a:pPr eaLnBrk="1" hangingPunct="1"/>
            <a:r>
              <a:rPr lang="en-US" dirty="0" smtClean="0"/>
              <a:t>All led to: </a:t>
            </a:r>
          </a:p>
          <a:p>
            <a:pPr lvl="1"/>
            <a:r>
              <a:rPr lang="en-US" dirty="0" smtClean="0"/>
              <a:t> </a:t>
            </a:r>
            <a:r>
              <a:rPr lang="en-US" u="sng" dirty="0" smtClean="0"/>
              <a:t>Requirement for Storage Virtualization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5"/>
          <p:cNvSpPr>
            <a:spLocks noGrp="1"/>
          </p:cNvSpPr>
          <p:nvPr>
            <p:ph type="title"/>
          </p:nvPr>
        </p:nvSpPr>
        <p:spPr/>
        <p:txBody>
          <a:bodyPr/>
          <a:lstStyle/>
          <a:p>
            <a:r>
              <a:rPr lang="en-US" dirty="0" smtClean="0"/>
              <a:t>Storage (SAN)</a:t>
            </a:r>
          </a:p>
        </p:txBody>
      </p:sp>
      <p:sp>
        <p:nvSpPr>
          <p:cNvPr id="14339" name="Content Placeholder 6"/>
          <p:cNvSpPr>
            <a:spLocks noGrp="1"/>
          </p:cNvSpPr>
          <p:nvPr>
            <p:ph sz="half" idx="1"/>
          </p:nvPr>
        </p:nvSpPr>
        <p:spPr/>
        <p:txBody>
          <a:bodyPr/>
          <a:lstStyle/>
          <a:p>
            <a:pPr eaLnBrk="1" hangingPunct="1">
              <a:lnSpc>
                <a:spcPct val="80000"/>
              </a:lnSpc>
            </a:pPr>
            <a:endParaRPr lang="en-US" sz="2400" dirty="0" smtClean="0"/>
          </a:p>
          <a:p>
            <a:pPr eaLnBrk="1" hangingPunct="1">
              <a:lnSpc>
                <a:spcPct val="80000"/>
              </a:lnSpc>
            </a:pPr>
            <a:r>
              <a:rPr lang="en-US" sz="2400" dirty="0" smtClean="0"/>
              <a:t>SAN Storage</a:t>
            </a:r>
          </a:p>
          <a:p>
            <a:pPr lvl="1" eaLnBrk="1" hangingPunct="1">
              <a:lnSpc>
                <a:spcPct val="80000"/>
              </a:lnSpc>
            </a:pPr>
            <a:r>
              <a:rPr lang="en-US" sz="2000" dirty="0" smtClean="0"/>
              <a:t>IBM DS8000</a:t>
            </a:r>
          </a:p>
          <a:p>
            <a:pPr lvl="1" eaLnBrk="1" hangingPunct="1">
              <a:lnSpc>
                <a:spcPct val="80000"/>
              </a:lnSpc>
            </a:pPr>
            <a:r>
              <a:rPr lang="en-US" sz="2000" dirty="0" err="1" smtClean="0"/>
              <a:t>StorageTek</a:t>
            </a:r>
            <a:r>
              <a:rPr lang="en-US" sz="2000" dirty="0" smtClean="0"/>
              <a:t> Flex380</a:t>
            </a:r>
          </a:p>
          <a:p>
            <a:pPr lvl="1" eaLnBrk="1" hangingPunct="1">
              <a:lnSpc>
                <a:spcPct val="80000"/>
              </a:lnSpc>
            </a:pPr>
            <a:r>
              <a:rPr lang="en-US" sz="2000" dirty="0" smtClean="0"/>
              <a:t>Sun 6140</a:t>
            </a:r>
          </a:p>
          <a:p>
            <a:pPr lvl="1" eaLnBrk="1" hangingPunct="1">
              <a:lnSpc>
                <a:spcPct val="80000"/>
              </a:lnSpc>
              <a:buNone/>
            </a:pPr>
            <a:endParaRPr lang="en-US" sz="2000" dirty="0" smtClean="0"/>
          </a:p>
          <a:p>
            <a:pPr eaLnBrk="1" hangingPunct="1">
              <a:lnSpc>
                <a:spcPct val="80000"/>
              </a:lnSpc>
            </a:pPr>
            <a:endParaRPr lang="en-US" sz="2400" dirty="0" smtClean="0"/>
          </a:p>
          <a:p>
            <a:pPr eaLnBrk="1" hangingPunct="1">
              <a:lnSpc>
                <a:spcPct val="80000"/>
              </a:lnSpc>
            </a:pPr>
            <a:r>
              <a:rPr lang="en-US" sz="2400" dirty="0" smtClean="0"/>
              <a:t>SAN Switch/Infra</a:t>
            </a:r>
          </a:p>
          <a:p>
            <a:pPr lvl="1" eaLnBrk="1" hangingPunct="1">
              <a:lnSpc>
                <a:spcPct val="80000"/>
              </a:lnSpc>
            </a:pPr>
            <a:r>
              <a:rPr lang="en-US" sz="2000" dirty="0" err="1" smtClean="0"/>
              <a:t>qLogic</a:t>
            </a:r>
            <a:r>
              <a:rPr lang="en-US" sz="2000" dirty="0" smtClean="0"/>
              <a:t> </a:t>
            </a:r>
            <a:r>
              <a:rPr lang="en-US" sz="2000" dirty="0" err="1" smtClean="0"/>
              <a:t>SANBox</a:t>
            </a:r>
            <a:r>
              <a:rPr lang="en-US" sz="2000" dirty="0" smtClean="0"/>
              <a:t> 9000 (Blades)</a:t>
            </a:r>
          </a:p>
          <a:p>
            <a:pPr lvl="2" eaLnBrk="1" hangingPunct="1">
              <a:lnSpc>
                <a:spcPct val="80000"/>
              </a:lnSpc>
            </a:pPr>
            <a:r>
              <a:rPr lang="en-US" sz="1800" dirty="0" smtClean="0"/>
              <a:t>Up to 256 Ports (10G ready)</a:t>
            </a:r>
          </a:p>
          <a:p>
            <a:pPr lvl="2" eaLnBrk="1" hangingPunct="1">
              <a:lnSpc>
                <a:spcPct val="80000"/>
              </a:lnSpc>
            </a:pPr>
            <a:r>
              <a:rPr lang="en-US" sz="1800" dirty="0" smtClean="0"/>
              <a:t>Ability to expand SAN to other buildings/long distance (DR, etc)</a:t>
            </a:r>
          </a:p>
          <a:p>
            <a:endParaRPr lang="en-US" dirty="0" smtClean="0"/>
          </a:p>
        </p:txBody>
      </p:sp>
      <p:sp>
        <p:nvSpPr>
          <p:cNvPr id="14340" name="Content Placeholder 7"/>
          <p:cNvSpPr>
            <a:spLocks noGrp="1"/>
          </p:cNvSpPr>
          <p:nvPr>
            <p:ph sz="half" idx="2"/>
          </p:nvPr>
        </p:nvSpPr>
        <p:spPr/>
        <p:txBody>
          <a:bodyPr/>
          <a:lstStyle/>
          <a:p>
            <a:endParaRPr lang="en-US" smtClean="0"/>
          </a:p>
        </p:txBody>
      </p:sp>
      <p:pic>
        <p:nvPicPr>
          <p:cNvPr id="14343" name="Picture 4" descr="ds8000_200"/>
          <p:cNvPicPr>
            <a:picLocks noChangeAspect="1" noChangeArrowheads="1"/>
          </p:cNvPicPr>
          <p:nvPr/>
        </p:nvPicPr>
        <p:blipFill>
          <a:blip r:embed="rId3"/>
          <a:srcRect l="15663" t="3847" r="4819" b="7692"/>
          <a:stretch>
            <a:fillRect/>
          </a:stretch>
        </p:blipFill>
        <p:spPr bwMode="auto">
          <a:xfrm>
            <a:off x="6400800" y="2362200"/>
            <a:ext cx="838200" cy="1752600"/>
          </a:xfrm>
          <a:prstGeom prst="rect">
            <a:avLst/>
          </a:prstGeom>
          <a:noFill/>
          <a:ln w="9525">
            <a:noFill/>
            <a:miter lim="800000"/>
            <a:headEnd/>
            <a:tailEnd/>
          </a:ln>
        </p:spPr>
      </p:pic>
      <p:pic>
        <p:nvPicPr>
          <p:cNvPr id="14344" name="Picture 8" descr="sanbox9000"/>
          <p:cNvPicPr>
            <a:picLocks noChangeAspect="1" noChangeArrowheads="1"/>
          </p:cNvPicPr>
          <p:nvPr/>
        </p:nvPicPr>
        <p:blipFill>
          <a:blip r:embed="rId4">
            <a:clrChange>
              <a:clrFrom>
                <a:srgbClr val="010101"/>
              </a:clrFrom>
              <a:clrTo>
                <a:srgbClr val="010101">
                  <a:alpha val="0"/>
                </a:srgbClr>
              </a:clrTo>
            </a:clrChange>
          </a:blip>
          <a:srcRect/>
          <a:stretch>
            <a:fillRect/>
          </a:stretch>
        </p:blipFill>
        <p:spPr bwMode="auto">
          <a:xfrm>
            <a:off x="5321300" y="4572000"/>
            <a:ext cx="3111500" cy="198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p:txBody>
          <a:bodyPr/>
          <a:lstStyle/>
          <a:p>
            <a:pPr eaLnBrk="1" hangingPunct="1"/>
            <a:r>
              <a:rPr lang="en-US" dirty="0" smtClean="0"/>
              <a:t>Storage Virtualization (1)</a:t>
            </a:r>
          </a:p>
        </p:txBody>
      </p:sp>
      <p:sp>
        <p:nvSpPr>
          <p:cNvPr id="16389" name="Rectangle 3"/>
          <p:cNvSpPr>
            <a:spLocks noGrp="1" noChangeAspect="1" noChangeArrowheads="1"/>
          </p:cNvSpPr>
          <p:nvPr>
            <p:ph type="body" idx="1"/>
          </p:nvPr>
        </p:nvSpPr>
        <p:spPr/>
        <p:txBody>
          <a:bodyPr>
            <a:normAutofit fontScale="92500" lnSpcReduction="10000"/>
          </a:bodyPr>
          <a:lstStyle/>
          <a:p>
            <a:pPr eaLnBrk="1" hangingPunct="1">
              <a:lnSpc>
                <a:spcPct val="80000"/>
              </a:lnSpc>
            </a:pPr>
            <a:endParaRPr lang="en-US" dirty="0" smtClean="0"/>
          </a:p>
          <a:p>
            <a:pPr eaLnBrk="1" hangingPunct="1">
              <a:lnSpc>
                <a:spcPct val="80000"/>
              </a:lnSpc>
            </a:pPr>
            <a:r>
              <a:rPr lang="en-US" dirty="0" err="1" smtClean="0"/>
              <a:t>FalconStor</a:t>
            </a:r>
            <a:r>
              <a:rPr lang="en-US" dirty="0" smtClean="0"/>
              <a:t> </a:t>
            </a:r>
            <a:r>
              <a:rPr lang="en-US" dirty="0" err="1" smtClean="0"/>
              <a:t>IPStor</a:t>
            </a:r>
            <a:r>
              <a:rPr lang="en-US" dirty="0" smtClean="0"/>
              <a:t> software (v5)</a:t>
            </a:r>
          </a:p>
          <a:p>
            <a:pPr eaLnBrk="1" hangingPunct="1">
              <a:lnSpc>
                <a:spcPct val="80000"/>
              </a:lnSpc>
              <a:buFontTx/>
              <a:buNone/>
            </a:pPr>
            <a:endParaRPr lang="en-US" dirty="0" smtClean="0"/>
          </a:p>
          <a:p>
            <a:pPr lvl="1" eaLnBrk="1" hangingPunct="1">
              <a:lnSpc>
                <a:spcPct val="80000"/>
              </a:lnSpc>
            </a:pPr>
            <a:r>
              <a:rPr lang="en-US" dirty="0" smtClean="0"/>
              <a:t>“Virtualizes” all storage, allows resize, assign/remove on the fly</a:t>
            </a:r>
          </a:p>
          <a:p>
            <a:pPr lvl="1" eaLnBrk="1" hangingPunct="1">
              <a:lnSpc>
                <a:spcPct val="80000"/>
              </a:lnSpc>
              <a:buFontTx/>
              <a:buNone/>
            </a:pPr>
            <a:endParaRPr lang="en-US" dirty="0" smtClean="0"/>
          </a:p>
          <a:p>
            <a:pPr lvl="1" eaLnBrk="1" hangingPunct="1">
              <a:lnSpc>
                <a:spcPct val="80000"/>
              </a:lnSpc>
            </a:pPr>
            <a:r>
              <a:rPr lang="en-US" dirty="0" smtClean="0"/>
              <a:t>Allows mirroring/physical disk moves with no downtime (between multiple physical storage units)</a:t>
            </a:r>
          </a:p>
          <a:p>
            <a:pPr lvl="1" eaLnBrk="1" hangingPunct="1">
              <a:lnSpc>
                <a:spcPct val="80000"/>
              </a:lnSpc>
              <a:buFontTx/>
              <a:buNone/>
            </a:pPr>
            <a:endParaRPr lang="en-US" dirty="0" smtClean="0"/>
          </a:p>
          <a:p>
            <a:pPr lvl="1" eaLnBrk="1" hangingPunct="1">
              <a:lnSpc>
                <a:spcPct val="80000"/>
              </a:lnSpc>
            </a:pPr>
            <a:r>
              <a:rPr lang="en-US" dirty="0" smtClean="0"/>
              <a:t>Single “pane of glass” management for all storage</a:t>
            </a:r>
          </a:p>
          <a:p>
            <a:pPr lvl="1" eaLnBrk="1" hangingPunct="1">
              <a:lnSpc>
                <a:spcPct val="80000"/>
              </a:lnSpc>
              <a:buFontTx/>
              <a:buNone/>
            </a:pPr>
            <a:endParaRPr lang="en-US" dirty="0" smtClean="0"/>
          </a:p>
          <a:p>
            <a:pPr lvl="1" eaLnBrk="1" hangingPunct="1">
              <a:lnSpc>
                <a:spcPct val="80000"/>
              </a:lnSpc>
            </a:pPr>
            <a:r>
              <a:rPr lang="en-US" dirty="0" smtClean="0"/>
              <a:t>Freedom from vendor limitations (LUNs, sizes, etc)</a:t>
            </a:r>
          </a:p>
          <a:p>
            <a:pPr lvl="1" eaLnBrk="1" hangingPunct="1">
              <a:lnSpc>
                <a:spcPct val="80000"/>
              </a:lnSpc>
              <a:buFontTx/>
              <a:buNone/>
            </a:pPr>
            <a:endParaRPr lang="en-US" dirty="0" smtClean="0"/>
          </a:p>
          <a:p>
            <a:pPr lvl="1" eaLnBrk="1" hangingPunct="1">
              <a:lnSpc>
                <a:spcPct val="80000"/>
              </a:lnSpc>
            </a:pPr>
            <a:r>
              <a:rPr lang="en-US" dirty="0" smtClean="0"/>
              <a:t>Snapshots of live data possible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p:txBody>
          <a:bodyPr/>
          <a:lstStyle/>
          <a:p>
            <a:pPr eaLnBrk="1" hangingPunct="1"/>
            <a:r>
              <a:rPr lang="en-US" dirty="0" smtClean="0"/>
              <a:t>Storage Virtualization (2)</a:t>
            </a:r>
          </a:p>
        </p:txBody>
      </p:sp>
      <p:sp>
        <p:nvSpPr>
          <p:cNvPr id="17413" name="Rectangle 3"/>
          <p:cNvSpPr>
            <a:spLocks noGrp="1" noChangeAspect="1" noChangeArrowheads="1"/>
          </p:cNvSpPr>
          <p:nvPr>
            <p:ph type="body" idx="1"/>
          </p:nvPr>
        </p:nvSpPr>
        <p:spPr/>
        <p:txBody>
          <a:bodyPr>
            <a:normAutofit fontScale="92500" lnSpcReduction="20000"/>
          </a:bodyPr>
          <a:lstStyle/>
          <a:p>
            <a:pPr eaLnBrk="1" hangingPunct="1">
              <a:lnSpc>
                <a:spcPct val="80000"/>
              </a:lnSpc>
            </a:pPr>
            <a:endParaRPr lang="en-US" dirty="0" smtClean="0"/>
          </a:p>
          <a:p>
            <a:pPr eaLnBrk="1" hangingPunct="1"/>
            <a:r>
              <a:rPr lang="en-US" dirty="0" err="1" smtClean="0"/>
              <a:t>FalconStor</a:t>
            </a:r>
            <a:r>
              <a:rPr lang="en-US" dirty="0" smtClean="0"/>
              <a:t> </a:t>
            </a:r>
            <a:r>
              <a:rPr lang="en-US" dirty="0" err="1" smtClean="0"/>
              <a:t>IPStor</a:t>
            </a:r>
            <a:r>
              <a:rPr lang="en-US" dirty="0" smtClean="0"/>
              <a:t> software (v5)</a:t>
            </a:r>
          </a:p>
          <a:p>
            <a:pPr eaLnBrk="1" hangingPunct="1">
              <a:buFontTx/>
              <a:buNone/>
            </a:pPr>
            <a:endParaRPr lang="en-US" dirty="0" smtClean="0"/>
          </a:p>
          <a:p>
            <a:pPr lvl="1" eaLnBrk="1" hangingPunct="1"/>
            <a:r>
              <a:rPr lang="en-US" dirty="0" smtClean="0"/>
              <a:t>In-band solution</a:t>
            </a:r>
          </a:p>
          <a:p>
            <a:pPr lvl="1" eaLnBrk="1" hangingPunct="1">
              <a:buFontTx/>
              <a:buNone/>
            </a:pPr>
            <a:endParaRPr lang="en-US" dirty="0" smtClean="0"/>
          </a:p>
          <a:p>
            <a:pPr lvl="1" eaLnBrk="1" hangingPunct="1"/>
            <a:r>
              <a:rPr lang="en-US" dirty="0" smtClean="0"/>
              <a:t>Active/Active cluster</a:t>
            </a:r>
          </a:p>
          <a:p>
            <a:pPr lvl="1" eaLnBrk="1" hangingPunct="1">
              <a:buFontTx/>
              <a:buNone/>
            </a:pPr>
            <a:endParaRPr lang="en-US" dirty="0" smtClean="0"/>
          </a:p>
          <a:p>
            <a:pPr lvl="1" eaLnBrk="1" hangingPunct="1"/>
            <a:r>
              <a:rPr lang="en-US" dirty="0" smtClean="0"/>
              <a:t>Single software interface for all management (Linux/Windows) via Java web start launcher</a:t>
            </a:r>
          </a:p>
          <a:p>
            <a:pPr lvl="1" eaLnBrk="1" hangingPunct="1">
              <a:buFontTx/>
              <a:buNone/>
            </a:pPr>
            <a:endParaRPr lang="en-US" dirty="0" smtClean="0"/>
          </a:p>
          <a:p>
            <a:pPr lvl="1" eaLnBrk="1" hangingPunct="1"/>
            <a:r>
              <a:rPr lang="en-US" dirty="0" smtClean="0"/>
              <a:t>Clients available for snapshots for Oracle, Notes/Exchange, SQL Server, etc</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p:cNvSpPr>
            <a:spLocks noGrp="1"/>
          </p:cNvSpPr>
          <p:nvPr>
            <p:ph type="title"/>
          </p:nvPr>
        </p:nvSpPr>
        <p:spPr>
          <a:xfrm>
            <a:off x="228600" y="533400"/>
            <a:ext cx="8229600" cy="1066800"/>
          </a:xfrm>
        </p:spPr>
        <p:txBody>
          <a:bodyPr/>
          <a:lstStyle/>
          <a:p>
            <a:r>
              <a:rPr lang="en-US" dirty="0" smtClean="0"/>
              <a:t>Storage Virtualization (3)</a:t>
            </a:r>
            <a:endParaRPr lang="en-US" dirty="0"/>
          </a:p>
        </p:txBody>
      </p:sp>
      <p:sp>
        <p:nvSpPr>
          <p:cNvPr id="15363" name="Content Placeholder 7"/>
          <p:cNvSpPr>
            <a:spLocks noGrp="1"/>
          </p:cNvSpPr>
          <p:nvPr>
            <p:ph idx="1"/>
          </p:nvPr>
        </p:nvSpPr>
        <p:spPr>
          <a:xfrm>
            <a:off x="457200" y="1524000"/>
            <a:ext cx="8229600" cy="4325112"/>
          </a:xfrm>
        </p:spPr>
        <p:txBody>
          <a:bodyPr>
            <a:normAutofit/>
          </a:bodyPr>
          <a:lstStyle/>
          <a:p>
            <a:pPr lvl="1">
              <a:buFontTx/>
              <a:buNone/>
            </a:pPr>
            <a:endParaRPr lang="en-US" dirty="0" smtClean="0">
              <a:solidFill>
                <a:srgbClr val="78382E"/>
              </a:solidFill>
            </a:endParaRPr>
          </a:p>
          <a:p>
            <a:pPr lvl="1">
              <a:buFontTx/>
              <a:buNone/>
            </a:pPr>
            <a:r>
              <a:rPr lang="en-US" dirty="0" smtClean="0">
                <a:solidFill>
                  <a:srgbClr val="78382E"/>
                </a:solidFill>
              </a:rPr>
              <a:t>Server</a:t>
            </a:r>
          </a:p>
          <a:p>
            <a:pPr lvl="1"/>
            <a:endParaRPr lang="en-US" dirty="0" smtClean="0">
              <a:solidFill>
                <a:srgbClr val="78382E"/>
              </a:solidFill>
            </a:endParaRPr>
          </a:p>
          <a:p>
            <a:pPr lvl="1">
              <a:buFontTx/>
              <a:buNone/>
            </a:pPr>
            <a:r>
              <a:rPr lang="en-US" dirty="0" smtClean="0">
                <a:solidFill>
                  <a:srgbClr val="78382E"/>
                </a:solidFill>
              </a:rPr>
              <a:t>SAN Switch</a:t>
            </a:r>
          </a:p>
          <a:p>
            <a:pPr lvl="1">
              <a:buFontTx/>
              <a:buNone/>
            </a:pPr>
            <a:endParaRPr lang="en-US" dirty="0" smtClean="0">
              <a:solidFill>
                <a:srgbClr val="78382E"/>
              </a:solidFill>
            </a:endParaRPr>
          </a:p>
          <a:p>
            <a:pPr lvl="1">
              <a:buFontTx/>
              <a:buNone/>
            </a:pPr>
            <a:r>
              <a:rPr lang="en-US" dirty="0" smtClean="0">
                <a:solidFill>
                  <a:srgbClr val="78382E"/>
                </a:solidFill>
              </a:rPr>
              <a:t>Virtualization</a:t>
            </a:r>
          </a:p>
          <a:p>
            <a:pPr lvl="1">
              <a:buFontTx/>
              <a:buNone/>
            </a:pPr>
            <a:endParaRPr lang="en-US" dirty="0" smtClean="0">
              <a:solidFill>
                <a:srgbClr val="78382E"/>
              </a:solidFill>
            </a:endParaRPr>
          </a:p>
          <a:p>
            <a:pPr lvl="1">
              <a:buFontTx/>
              <a:buNone/>
            </a:pPr>
            <a:endParaRPr lang="en-US" dirty="0" smtClean="0">
              <a:solidFill>
                <a:srgbClr val="78382E"/>
              </a:solidFill>
            </a:endParaRPr>
          </a:p>
          <a:p>
            <a:pPr lvl="1">
              <a:buFontTx/>
              <a:buNone/>
            </a:pPr>
            <a:r>
              <a:rPr lang="en-US" dirty="0" smtClean="0">
                <a:solidFill>
                  <a:srgbClr val="78382E"/>
                </a:solidFill>
              </a:rPr>
              <a:t>Storage</a:t>
            </a:r>
          </a:p>
        </p:txBody>
      </p:sp>
      <p:sp>
        <p:nvSpPr>
          <p:cNvPr id="15366" name="Rectangle 4"/>
          <p:cNvSpPr>
            <a:spLocks noChangeArrowheads="1"/>
          </p:cNvSpPr>
          <p:nvPr/>
        </p:nvSpPr>
        <p:spPr bwMode="auto">
          <a:xfrm>
            <a:off x="3657600" y="1828800"/>
            <a:ext cx="1143000" cy="685800"/>
          </a:xfrm>
          <a:prstGeom prst="rect">
            <a:avLst/>
          </a:prstGeom>
          <a:solidFill>
            <a:schemeClr val="accent4"/>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accent4"/>
            </a:extrusionClr>
          </a:sp3d>
        </p:spPr>
        <p:txBody>
          <a:bodyPr wrap="none" anchor="ctr">
            <a:flatTx/>
          </a:bodyPr>
          <a:lstStyle/>
          <a:p>
            <a:pPr algn="ctr"/>
            <a:r>
              <a:rPr lang="en-US" dirty="0"/>
              <a:t>Blade 1</a:t>
            </a:r>
          </a:p>
        </p:txBody>
      </p:sp>
      <p:sp>
        <p:nvSpPr>
          <p:cNvPr id="15367" name="Rectangle 6"/>
          <p:cNvSpPr>
            <a:spLocks noChangeArrowheads="1"/>
          </p:cNvSpPr>
          <p:nvPr/>
        </p:nvSpPr>
        <p:spPr bwMode="auto">
          <a:xfrm>
            <a:off x="7620000" y="1828800"/>
            <a:ext cx="1143000" cy="685800"/>
          </a:xfrm>
          <a:prstGeom prst="rect">
            <a:avLst/>
          </a:prstGeom>
          <a:solidFill>
            <a:schemeClr val="accent4"/>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accent4"/>
            </a:extrusionClr>
          </a:sp3d>
        </p:spPr>
        <p:txBody>
          <a:bodyPr wrap="none" anchor="ctr">
            <a:flatTx/>
          </a:bodyPr>
          <a:lstStyle/>
          <a:p>
            <a:pPr algn="ctr"/>
            <a:r>
              <a:rPr lang="en-US" dirty="0"/>
              <a:t>Blade 4</a:t>
            </a:r>
          </a:p>
        </p:txBody>
      </p:sp>
      <p:sp>
        <p:nvSpPr>
          <p:cNvPr id="15368" name="Rectangle 7"/>
          <p:cNvSpPr>
            <a:spLocks noChangeArrowheads="1"/>
          </p:cNvSpPr>
          <p:nvPr/>
        </p:nvSpPr>
        <p:spPr bwMode="auto">
          <a:xfrm>
            <a:off x="5029200" y="1828800"/>
            <a:ext cx="1143000" cy="685800"/>
          </a:xfrm>
          <a:prstGeom prst="rect">
            <a:avLst/>
          </a:prstGeom>
          <a:solidFill>
            <a:schemeClr val="accent4"/>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accent4"/>
            </a:extrusionClr>
          </a:sp3d>
        </p:spPr>
        <p:txBody>
          <a:bodyPr wrap="none" anchor="ctr">
            <a:flatTx/>
          </a:bodyPr>
          <a:lstStyle/>
          <a:p>
            <a:pPr algn="ctr"/>
            <a:r>
              <a:rPr lang="en-US"/>
              <a:t>Blade 2</a:t>
            </a:r>
          </a:p>
        </p:txBody>
      </p:sp>
      <p:sp>
        <p:nvSpPr>
          <p:cNvPr id="15369" name="Rectangle 8"/>
          <p:cNvSpPr>
            <a:spLocks noChangeArrowheads="1"/>
          </p:cNvSpPr>
          <p:nvPr/>
        </p:nvSpPr>
        <p:spPr bwMode="auto">
          <a:xfrm>
            <a:off x="6324600" y="1828800"/>
            <a:ext cx="1143000" cy="685800"/>
          </a:xfrm>
          <a:prstGeom prst="rect">
            <a:avLst/>
          </a:prstGeom>
          <a:solidFill>
            <a:schemeClr val="accent4"/>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accent4"/>
            </a:extrusionClr>
          </a:sp3d>
        </p:spPr>
        <p:txBody>
          <a:bodyPr wrap="none" anchor="ctr">
            <a:flatTx/>
          </a:bodyPr>
          <a:lstStyle/>
          <a:p>
            <a:pPr algn="ctr"/>
            <a:r>
              <a:rPr lang="en-US" dirty="0"/>
              <a:t>Blade 3</a:t>
            </a:r>
          </a:p>
        </p:txBody>
      </p:sp>
      <p:sp>
        <p:nvSpPr>
          <p:cNvPr id="15370" name="Rectangle 18"/>
          <p:cNvSpPr>
            <a:spLocks noChangeArrowheads="1"/>
          </p:cNvSpPr>
          <p:nvPr/>
        </p:nvSpPr>
        <p:spPr bwMode="auto">
          <a:xfrm>
            <a:off x="4267200" y="2971800"/>
            <a:ext cx="1524000" cy="304800"/>
          </a:xfrm>
          <a:prstGeom prst="rect">
            <a:avLst/>
          </a:prstGeom>
          <a:solidFill>
            <a:schemeClr val="accent6"/>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accent6"/>
            </a:extrusionClr>
          </a:sp3d>
        </p:spPr>
        <p:txBody>
          <a:bodyPr wrap="none" anchor="ctr">
            <a:flatTx/>
          </a:bodyPr>
          <a:lstStyle/>
          <a:p>
            <a:pPr algn="ctr"/>
            <a:r>
              <a:rPr lang="en-US" dirty="0"/>
              <a:t>SAN Switch 1</a:t>
            </a:r>
          </a:p>
        </p:txBody>
      </p:sp>
      <p:sp>
        <p:nvSpPr>
          <p:cNvPr id="15371" name="Rectangle 22"/>
          <p:cNvSpPr>
            <a:spLocks noChangeArrowheads="1"/>
          </p:cNvSpPr>
          <p:nvPr/>
        </p:nvSpPr>
        <p:spPr bwMode="auto">
          <a:xfrm>
            <a:off x="6248400" y="2971800"/>
            <a:ext cx="1524000" cy="304800"/>
          </a:xfrm>
          <a:prstGeom prst="rect">
            <a:avLst/>
          </a:prstGeom>
          <a:solidFill>
            <a:schemeClr val="accent6"/>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accent6"/>
            </a:extrusionClr>
          </a:sp3d>
        </p:spPr>
        <p:txBody>
          <a:bodyPr wrap="none" anchor="ctr">
            <a:flatTx/>
          </a:bodyPr>
          <a:lstStyle/>
          <a:p>
            <a:pPr algn="ctr"/>
            <a:r>
              <a:rPr lang="en-US" dirty="0"/>
              <a:t>SAN Switch 2</a:t>
            </a:r>
          </a:p>
        </p:txBody>
      </p:sp>
      <p:sp>
        <p:nvSpPr>
          <p:cNvPr id="15372" name="Rectangle 23"/>
          <p:cNvSpPr>
            <a:spLocks noChangeArrowheads="1"/>
          </p:cNvSpPr>
          <p:nvPr/>
        </p:nvSpPr>
        <p:spPr bwMode="auto">
          <a:xfrm>
            <a:off x="4267200" y="3810000"/>
            <a:ext cx="1524000" cy="381000"/>
          </a:xfrm>
          <a:prstGeom prst="rect">
            <a:avLst/>
          </a:prstGeom>
          <a:solidFill>
            <a:schemeClr val="accent2"/>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a:r>
              <a:rPr lang="en-US" dirty="0" err="1"/>
              <a:t>IPStor</a:t>
            </a:r>
            <a:r>
              <a:rPr lang="en-US" dirty="0"/>
              <a:t> 1</a:t>
            </a:r>
          </a:p>
        </p:txBody>
      </p:sp>
      <p:sp>
        <p:nvSpPr>
          <p:cNvPr id="15373" name="Rectangle 24"/>
          <p:cNvSpPr>
            <a:spLocks noChangeArrowheads="1"/>
          </p:cNvSpPr>
          <p:nvPr/>
        </p:nvSpPr>
        <p:spPr bwMode="auto">
          <a:xfrm>
            <a:off x="6248400" y="3810000"/>
            <a:ext cx="1524000" cy="381000"/>
          </a:xfrm>
          <a:prstGeom prst="rect">
            <a:avLst/>
          </a:prstGeom>
          <a:solidFill>
            <a:schemeClr val="accent2"/>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a:r>
              <a:rPr lang="en-US"/>
              <a:t>IPStor 2</a:t>
            </a:r>
          </a:p>
        </p:txBody>
      </p:sp>
      <p:sp>
        <p:nvSpPr>
          <p:cNvPr id="15374" name="Rectangle 25"/>
          <p:cNvSpPr>
            <a:spLocks noChangeArrowheads="1"/>
          </p:cNvSpPr>
          <p:nvPr/>
        </p:nvSpPr>
        <p:spPr bwMode="auto">
          <a:xfrm>
            <a:off x="4267200" y="4648200"/>
            <a:ext cx="1447800" cy="1524000"/>
          </a:xfrm>
          <a:prstGeom prst="rect">
            <a:avLst/>
          </a:prstGeom>
          <a:solidFill>
            <a:schemeClr val="accent4"/>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accent4"/>
            </a:extrusionClr>
          </a:sp3d>
        </p:spPr>
        <p:txBody>
          <a:bodyPr wrap="none" anchor="ctr">
            <a:flatTx/>
          </a:bodyPr>
          <a:lstStyle/>
          <a:p>
            <a:pPr algn="ctr"/>
            <a:r>
              <a:rPr lang="en-US"/>
              <a:t>DS8000</a:t>
            </a:r>
          </a:p>
        </p:txBody>
      </p:sp>
      <p:sp>
        <p:nvSpPr>
          <p:cNvPr id="15375" name="Rectangle 26"/>
          <p:cNvSpPr>
            <a:spLocks noChangeArrowheads="1"/>
          </p:cNvSpPr>
          <p:nvPr/>
        </p:nvSpPr>
        <p:spPr bwMode="auto">
          <a:xfrm>
            <a:off x="6324600" y="4648200"/>
            <a:ext cx="1447800" cy="1524000"/>
          </a:xfrm>
          <a:prstGeom prst="rect">
            <a:avLst/>
          </a:prstGeom>
          <a:solidFill>
            <a:schemeClr val="accent4"/>
          </a:solidFill>
          <a:ln w="9525">
            <a:miter lim="800000"/>
            <a:headEnd/>
            <a:tailEnd/>
          </a:ln>
          <a:scene3d>
            <a:camera prst="legacyPerspectiveTop"/>
            <a:lightRig rig="legacyFlat3" dir="b"/>
          </a:scene3d>
          <a:sp3d extrusionH="887400" prstMaterial="legacyMatte">
            <a:bevelT w="13500" h="13500" prst="angle"/>
            <a:bevelB w="13500" h="13500" prst="angle"/>
            <a:extrusionClr>
              <a:schemeClr val="accent4"/>
            </a:extrusionClr>
          </a:sp3d>
        </p:spPr>
        <p:txBody>
          <a:bodyPr wrap="none" anchor="ctr">
            <a:flatTx/>
          </a:bodyPr>
          <a:lstStyle/>
          <a:p>
            <a:pPr algn="ctr"/>
            <a:r>
              <a:rPr lang="en-US"/>
              <a:t>Flex380</a:t>
            </a:r>
          </a:p>
        </p:txBody>
      </p:sp>
      <p:sp>
        <p:nvSpPr>
          <p:cNvPr id="15377" name="Line 33"/>
          <p:cNvSpPr>
            <a:spLocks noChangeShapeType="1"/>
          </p:cNvSpPr>
          <p:nvPr/>
        </p:nvSpPr>
        <p:spPr bwMode="auto">
          <a:xfrm>
            <a:off x="3352800" y="1600200"/>
            <a:ext cx="0" cy="4495800"/>
          </a:xfrm>
          <a:prstGeom prst="line">
            <a:avLst/>
          </a:prstGeom>
          <a:noFill/>
          <a:ln w="9525">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p:txBody>
          <a:bodyPr/>
          <a:lstStyle/>
          <a:p>
            <a:pPr eaLnBrk="1" hangingPunct="1"/>
            <a:r>
              <a:rPr lang="en-US" dirty="0" smtClean="0"/>
              <a:t>Storage Virtualization (4)</a:t>
            </a:r>
          </a:p>
        </p:txBody>
      </p:sp>
      <p:sp>
        <p:nvSpPr>
          <p:cNvPr id="18437" name="Rectangle 3"/>
          <p:cNvSpPr>
            <a:spLocks noGrp="1" noChangeAspect="1" noChangeArrowheads="1"/>
          </p:cNvSpPr>
          <p:nvPr>
            <p:ph type="body" idx="1"/>
          </p:nvPr>
        </p:nvSpPr>
        <p:spPr/>
        <p:txBody>
          <a:bodyPr>
            <a:normAutofit lnSpcReduction="10000"/>
          </a:bodyPr>
          <a:lstStyle/>
          <a:p>
            <a:pPr eaLnBrk="1" hangingPunct="1">
              <a:lnSpc>
                <a:spcPct val="80000"/>
              </a:lnSpc>
            </a:pPr>
            <a:endParaRPr lang="en-US" dirty="0" smtClean="0"/>
          </a:p>
          <a:p>
            <a:pPr eaLnBrk="1" hangingPunct="1"/>
            <a:r>
              <a:rPr lang="en-US" dirty="0" smtClean="0"/>
              <a:t>Tasks for administrators:</a:t>
            </a:r>
          </a:p>
          <a:p>
            <a:pPr eaLnBrk="1" hangingPunct="1">
              <a:buFontTx/>
              <a:buNone/>
            </a:pPr>
            <a:endParaRPr lang="en-US" dirty="0" smtClean="0"/>
          </a:p>
          <a:p>
            <a:pPr lvl="1" eaLnBrk="1" hangingPunct="1"/>
            <a:r>
              <a:rPr lang="en-US" dirty="0" smtClean="0"/>
              <a:t>Mirror data (Upgrades, backups)</a:t>
            </a:r>
          </a:p>
          <a:p>
            <a:pPr lvl="1" eaLnBrk="1" hangingPunct="1"/>
            <a:endParaRPr lang="en-US" dirty="0" smtClean="0"/>
          </a:p>
          <a:p>
            <a:pPr lvl="1" eaLnBrk="1" hangingPunct="1"/>
            <a:r>
              <a:rPr lang="en-US" dirty="0" smtClean="0"/>
              <a:t>Move data</a:t>
            </a:r>
          </a:p>
          <a:p>
            <a:pPr lvl="1" eaLnBrk="1" hangingPunct="1"/>
            <a:endParaRPr lang="en-US" dirty="0" smtClean="0"/>
          </a:p>
          <a:p>
            <a:pPr lvl="1" eaLnBrk="1" hangingPunct="1"/>
            <a:r>
              <a:rPr lang="en-US" dirty="0" smtClean="0"/>
              <a:t>Add additional storage from selected tier</a:t>
            </a:r>
          </a:p>
          <a:p>
            <a:pPr lvl="1" eaLnBrk="1" hangingPunct="1"/>
            <a:endParaRPr lang="en-US" dirty="0" smtClean="0"/>
          </a:p>
          <a:p>
            <a:pPr lvl="1" eaLnBrk="1" hangingPunct="1"/>
            <a:r>
              <a:rPr lang="en-US" dirty="0" smtClean="0"/>
              <a:t>Provision new servers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dirty="0" smtClean="0"/>
              <a:t>Storage Virtualization (5)</a:t>
            </a:r>
          </a:p>
        </p:txBody>
      </p:sp>
      <p:sp>
        <p:nvSpPr>
          <p:cNvPr id="19459" name="Rectangle 3"/>
          <p:cNvSpPr>
            <a:spLocks noGrp="1" noChangeAspect="1" noChangeArrowheads="1"/>
          </p:cNvSpPr>
          <p:nvPr>
            <p:ph sz="half" idx="1"/>
          </p:nvPr>
        </p:nvSpPr>
        <p:spPr/>
        <p:txBody>
          <a:bodyPr/>
          <a:lstStyle/>
          <a:p>
            <a:pPr eaLnBrk="1" hangingPunct="1">
              <a:lnSpc>
                <a:spcPct val="80000"/>
              </a:lnSpc>
            </a:pPr>
            <a:endParaRPr lang="en-US" dirty="0" smtClean="0"/>
          </a:p>
          <a:p>
            <a:pPr eaLnBrk="1" hangingPunct="1"/>
            <a:r>
              <a:rPr lang="en-US" sz="2200" dirty="0" smtClean="0"/>
              <a:t>Mirror Command</a:t>
            </a:r>
          </a:p>
          <a:p>
            <a:pPr lvl="1" eaLnBrk="1" hangingPunct="1"/>
            <a:r>
              <a:rPr lang="en-US" sz="2000" dirty="0" smtClean="0"/>
              <a:t>Move data</a:t>
            </a:r>
          </a:p>
          <a:p>
            <a:pPr lvl="1" eaLnBrk="1" hangingPunct="1"/>
            <a:r>
              <a:rPr lang="en-US" sz="2000" dirty="0" smtClean="0"/>
              <a:t>“Swap” mirrors</a:t>
            </a:r>
          </a:p>
          <a:p>
            <a:pPr lvl="1" eaLnBrk="1" hangingPunct="1"/>
            <a:r>
              <a:rPr lang="en-US" sz="2000" dirty="0" smtClean="0"/>
              <a:t>“Promote” mirror to primary storage</a:t>
            </a:r>
          </a:p>
          <a:p>
            <a:pPr lvl="1" eaLnBrk="1" hangingPunct="1"/>
            <a:endParaRPr lang="en-US" sz="2200" dirty="0" smtClean="0"/>
          </a:p>
          <a:p>
            <a:pPr eaLnBrk="1" hangingPunct="1"/>
            <a:r>
              <a:rPr lang="en-US" sz="2200" dirty="0" smtClean="0"/>
              <a:t>Moving storage from one array to another</a:t>
            </a:r>
          </a:p>
        </p:txBody>
      </p:sp>
      <p:pic>
        <p:nvPicPr>
          <p:cNvPr id="19462" name="Picture 11" descr="ipstor-mirrorcommand"/>
          <p:cNvPicPr>
            <a:picLocks noGrp="1" noChangeAspect="1" noChangeArrowheads="1"/>
          </p:cNvPicPr>
          <p:nvPr>
            <p:ph sz="half" idx="2"/>
          </p:nvPr>
        </p:nvPicPr>
        <p:blipFill>
          <a:blip r:embed="rId2"/>
          <a:srcRect/>
          <a:stretch>
            <a:fillRect/>
          </a:stretch>
        </p:blipFill>
        <p:spPr>
          <a:xfrm>
            <a:off x="4843463" y="2209800"/>
            <a:ext cx="3762375" cy="4343400"/>
          </a:xfr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p:txBody>
          <a:bodyPr/>
          <a:lstStyle/>
          <a:p>
            <a:pPr eaLnBrk="1" hangingPunct="1"/>
            <a:r>
              <a:rPr lang="en-US" smtClean="0"/>
              <a:t>System Performance</a:t>
            </a:r>
          </a:p>
        </p:txBody>
      </p:sp>
      <p:sp>
        <p:nvSpPr>
          <p:cNvPr id="20485" name="Rectangle 3"/>
          <p:cNvSpPr>
            <a:spLocks noGrp="1" noChangeAspect="1" noChangeArrowheads="1"/>
          </p:cNvSpPr>
          <p:nvPr>
            <p:ph type="body" idx="1"/>
          </p:nvPr>
        </p:nvSpPr>
        <p:spPr/>
        <p:txBody>
          <a:bodyPr>
            <a:normAutofit fontScale="77500" lnSpcReduction="20000"/>
          </a:bodyPr>
          <a:lstStyle/>
          <a:p>
            <a:pPr eaLnBrk="1" hangingPunct="1">
              <a:lnSpc>
                <a:spcPct val="80000"/>
              </a:lnSpc>
            </a:pPr>
            <a:endParaRPr lang="en-US" dirty="0" smtClean="0"/>
          </a:p>
          <a:p>
            <a:pPr eaLnBrk="1" hangingPunct="1">
              <a:lnSpc>
                <a:spcPct val="90000"/>
              </a:lnSpc>
            </a:pPr>
            <a:r>
              <a:rPr lang="en-US" dirty="0" smtClean="0"/>
              <a:t>Applications currently utilizing storage virtualization – 100+ server clients</a:t>
            </a:r>
          </a:p>
          <a:p>
            <a:pPr eaLnBrk="1" hangingPunct="1">
              <a:lnSpc>
                <a:spcPct val="90000"/>
              </a:lnSpc>
            </a:pPr>
            <a:endParaRPr lang="en-US" sz="2800" dirty="0" smtClean="0"/>
          </a:p>
          <a:p>
            <a:pPr lvl="1" eaLnBrk="1" hangingPunct="1">
              <a:lnSpc>
                <a:spcPct val="90000"/>
              </a:lnSpc>
            </a:pPr>
            <a:r>
              <a:rPr lang="en-US" dirty="0" smtClean="0"/>
              <a:t>Lotus Domino (campus wide)</a:t>
            </a:r>
          </a:p>
          <a:p>
            <a:pPr lvl="1" eaLnBrk="1" hangingPunct="1">
              <a:lnSpc>
                <a:spcPct val="90000"/>
              </a:lnSpc>
            </a:pPr>
            <a:endParaRPr lang="en-US" dirty="0" smtClean="0"/>
          </a:p>
          <a:p>
            <a:pPr lvl="1" eaLnBrk="1" hangingPunct="1">
              <a:lnSpc>
                <a:spcPct val="90000"/>
              </a:lnSpc>
            </a:pPr>
            <a:r>
              <a:rPr lang="en-US" dirty="0" err="1" smtClean="0"/>
              <a:t>Sungard</a:t>
            </a:r>
            <a:r>
              <a:rPr lang="en-US" dirty="0" smtClean="0"/>
              <a:t> Banner (Approx 12 instances with multiple add-ons)</a:t>
            </a:r>
          </a:p>
          <a:p>
            <a:pPr lvl="1" eaLnBrk="1" hangingPunct="1">
              <a:lnSpc>
                <a:spcPct val="90000"/>
              </a:lnSpc>
            </a:pPr>
            <a:endParaRPr lang="en-US" dirty="0" smtClean="0"/>
          </a:p>
          <a:p>
            <a:pPr lvl="1" eaLnBrk="1" hangingPunct="1">
              <a:lnSpc>
                <a:spcPct val="90000"/>
              </a:lnSpc>
            </a:pPr>
            <a:r>
              <a:rPr lang="en-US" dirty="0" smtClean="0"/>
              <a:t>File/Print services (campus wide)</a:t>
            </a:r>
          </a:p>
          <a:p>
            <a:pPr lvl="1" eaLnBrk="1" hangingPunct="1">
              <a:lnSpc>
                <a:spcPct val="90000"/>
              </a:lnSpc>
            </a:pPr>
            <a:endParaRPr lang="en-US" dirty="0" smtClean="0"/>
          </a:p>
          <a:p>
            <a:pPr lvl="1" eaLnBrk="1" hangingPunct="1">
              <a:lnSpc>
                <a:spcPct val="90000"/>
              </a:lnSpc>
            </a:pPr>
            <a:r>
              <a:rPr lang="en-US" dirty="0" smtClean="0"/>
              <a:t>Content management system</a:t>
            </a:r>
          </a:p>
          <a:p>
            <a:pPr lvl="1" eaLnBrk="1" hangingPunct="1">
              <a:lnSpc>
                <a:spcPct val="90000"/>
              </a:lnSpc>
            </a:pPr>
            <a:endParaRPr lang="en-US" dirty="0" smtClean="0"/>
          </a:p>
          <a:p>
            <a:pPr lvl="1" eaLnBrk="1" hangingPunct="1">
              <a:lnSpc>
                <a:spcPct val="90000"/>
              </a:lnSpc>
            </a:pPr>
            <a:r>
              <a:rPr lang="en-US" dirty="0" err="1" smtClean="0"/>
              <a:t>Luminis</a:t>
            </a:r>
            <a:r>
              <a:rPr lang="en-US" dirty="0" smtClean="0"/>
              <a:t> Portal</a:t>
            </a:r>
          </a:p>
          <a:p>
            <a:pPr lvl="1" eaLnBrk="1" hangingPunct="1">
              <a:lnSpc>
                <a:spcPct val="90000"/>
              </a:lnSpc>
            </a:pPr>
            <a:endParaRPr lang="en-US" dirty="0" smtClean="0"/>
          </a:p>
          <a:p>
            <a:pPr lvl="1" eaLnBrk="1" hangingPunct="1">
              <a:lnSpc>
                <a:spcPct val="90000"/>
              </a:lnSpc>
            </a:pPr>
            <a:r>
              <a:rPr lang="en-US" dirty="0" err="1" smtClean="0"/>
              <a:t>VMWare</a:t>
            </a:r>
            <a:r>
              <a:rPr lang="en-US" dirty="0" smtClean="0"/>
              <a:t> ESX Servers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5"/>
          <p:cNvSpPr>
            <a:spLocks noGrp="1"/>
          </p:cNvSpPr>
          <p:nvPr>
            <p:ph type="title"/>
          </p:nvPr>
        </p:nvSpPr>
        <p:spPr/>
        <p:txBody>
          <a:bodyPr/>
          <a:lstStyle/>
          <a:p>
            <a:r>
              <a:rPr lang="en-US" smtClean="0"/>
              <a:t>Additional Features</a:t>
            </a:r>
          </a:p>
        </p:txBody>
      </p:sp>
      <p:sp>
        <p:nvSpPr>
          <p:cNvPr id="21507" name="Content Placeholder 6"/>
          <p:cNvSpPr>
            <a:spLocks noGrp="1"/>
          </p:cNvSpPr>
          <p:nvPr>
            <p:ph sz="half" idx="1"/>
          </p:nvPr>
        </p:nvSpPr>
        <p:spPr/>
        <p:txBody>
          <a:bodyPr/>
          <a:lstStyle/>
          <a:p>
            <a:r>
              <a:rPr lang="en-US" dirty="0" smtClean="0"/>
              <a:t>Replication</a:t>
            </a:r>
          </a:p>
          <a:p>
            <a:endParaRPr lang="en-US" dirty="0" smtClean="0"/>
          </a:p>
          <a:p>
            <a:r>
              <a:rPr lang="en-US" dirty="0" smtClean="0"/>
              <a:t>“Hot Zone”</a:t>
            </a:r>
          </a:p>
          <a:p>
            <a:endParaRPr lang="en-US" dirty="0" smtClean="0"/>
          </a:p>
          <a:p>
            <a:r>
              <a:rPr lang="en-US" dirty="0" smtClean="0"/>
              <a:t>Snapshots</a:t>
            </a:r>
          </a:p>
          <a:p>
            <a:endParaRPr lang="en-US" dirty="0" smtClean="0"/>
          </a:p>
          <a:p>
            <a:r>
              <a:rPr lang="en-US" dirty="0" smtClean="0"/>
              <a:t>Reports</a:t>
            </a:r>
          </a:p>
        </p:txBody>
      </p:sp>
      <p:sp>
        <p:nvSpPr>
          <p:cNvPr id="21511" name="AutoShape 6"/>
          <p:cNvSpPr>
            <a:spLocks noChangeArrowheads="1"/>
          </p:cNvSpPr>
          <p:nvPr/>
        </p:nvSpPr>
        <p:spPr bwMode="auto">
          <a:xfrm>
            <a:off x="3048000" y="4343400"/>
            <a:ext cx="457200" cy="333375"/>
          </a:xfrm>
          <a:prstGeom prst="rightArrow">
            <a:avLst>
              <a:gd name="adj1" fmla="val 50000"/>
              <a:gd name="adj2" fmla="val 34286"/>
            </a:avLst>
          </a:prstGeom>
          <a:solidFill>
            <a:schemeClr val="accent1"/>
          </a:solidFill>
          <a:ln w="9525">
            <a:solidFill>
              <a:schemeClr val="tx1"/>
            </a:solidFill>
            <a:miter lim="800000"/>
            <a:headEnd/>
            <a:tailEnd/>
          </a:ln>
        </p:spPr>
        <p:txBody>
          <a:bodyPr wrap="none" anchor="ctr"/>
          <a:lstStyle/>
          <a:p>
            <a:endParaRPr lang="en-US"/>
          </a:p>
        </p:txBody>
      </p:sp>
      <p:pic>
        <p:nvPicPr>
          <p:cNvPr id="21512" name="Picture 5" descr="SANReports"/>
          <p:cNvPicPr>
            <a:picLocks noGrp="1" noChangeAspect="1" noChangeArrowheads="1"/>
          </p:cNvPicPr>
          <p:nvPr>
            <p:ph sz="half" idx="2"/>
          </p:nvPr>
        </p:nvPicPr>
        <p:blipFill>
          <a:blip r:embed="rId2"/>
          <a:srcRect/>
          <a:stretch>
            <a:fillRect/>
          </a:stretch>
        </p:blipFill>
        <p:spPr>
          <a:xfrm>
            <a:off x="3733800" y="2057400"/>
            <a:ext cx="5029200" cy="4495800"/>
          </a:xfr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Seton Hall University</a:t>
            </a:r>
            <a:endParaRPr lang="en-US" dirty="0"/>
          </a:p>
        </p:txBody>
      </p:sp>
      <p:sp>
        <p:nvSpPr>
          <p:cNvPr id="3" name="Content Placeholder 2"/>
          <p:cNvSpPr>
            <a:spLocks noGrp="1"/>
          </p:cNvSpPr>
          <p:nvPr>
            <p:ph idx="1"/>
          </p:nvPr>
        </p:nvSpPr>
        <p:spPr/>
        <p:txBody>
          <a:bodyPr/>
          <a:lstStyle/>
          <a:p>
            <a:r>
              <a:rPr lang="en-US" dirty="0" smtClean="0"/>
              <a:t>Located in South Orange NJ</a:t>
            </a:r>
          </a:p>
          <a:p>
            <a:r>
              <a:rPr lang="en-US" dirty="0" smtClean="0"/>
              <a:t>Approx 12,000 Students/Faculty/Staff</a:t>
            </a:r>
          </a:p>
          <a:p>
            <a:r>
              <a:rPr lang="en-US" dirty="0" smtClean="0"/>
              <a:t>Main campus and Law School</a:t>
            </a:r>
          </a:p>
          <a:p>
            <a:endParaRPr lang="en-US" dirty="0"/>
          </a:p>
        </p:txBody>
      </p:sp>
      <p:pic>
        <p:nvPicPr>
          <p:cNvPr id="4" name="Picture 6" descr="20070917_3LINESQ.jpg"/>
          <p:cNvPicPr>
            <a:picLocks noChangeAspect="1"/>
          </p:cNvPicPr>
          <p:nvPr/>
        </p:nvPicPr>
        <p:blipFill>
          <a:blip r:embed="rId2"/>
          <a:srcRect/>
          <a:stretch>
            <a:fillRect/>
          </a:stretch>
        </p:blipFill>
        <p:spPr bwMode="auto">
          <a:xfrm>
            <a:off x="1600200" y="3657600"/>
            <a:ext cx="5715000" cy="26622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Storage Virtualization Sample Configuration</a:t>
            </a:r>
            <a:endParaRPr lang="en-US" dirty="0"/>
          </a:p>
        </p:txBody>
      </p:sp>
      <p:sp>
        <p:nvSpPr>
          <p:cNvPr id="3" name="Text Placeholder 2"/>
          <p:cNvSpPr>
            <a:spLocks noGrp="1"/>
          </p:cNvSpPr>
          <p:nvPr>
            <p:ph type="body" idx="1"/>
          </p:nvPr>
        </p:nvSpPr>
        <p:spPr/>
        <p:txBody>
          <a:bodyPr/>
          <a:lstStyle/>
          <a:p>
            <a:pPr algn="ctr"/>
            <a:r>
              <a:rPr lang="en-US" dirty="0" smtClean="0"/>
              <a:t>Banner ERP System</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fontScale="90000"/>
          </a:bodyPr>
          <a:lstStyle/>
          <a:p>
            <a:r>
              <a:rPr lang="en-US" dirty="0" smtClean="0"/>
              <a:t>Storage Virtualization and Banner (1)</a:t>
            </a:r>
          </a:p>
        </p:txBody>
      </p:sp>
      <p:sp>
        <p:nvSpPr>
          <p:cNvPr id="23555" name="Content Placeholder 6"/>
          <p:cNvSpPr>
            <a:spLocks noGrp="1"/>
          </p:cNvSpPr>
          <p:nvPr>
            <p:ph idx="1"/>
          </p:nvPr>
        </p:nvSpPr>
        <p:spPr/>
        <p:txBody>
          <a:bodyPr>
            <a:normAutofit fontScale="92500" lnSpcReduction="10000"/>
          </a:bodyPr>
          <a:lstStyle/>
          <a:p>
            <a:r>
              <a:rPr lang="en-US" dirty="0" smtClean="0"/>
              <a:t>Banner Hardware and Operating Systems</a:t>
            </a:r>
          </a:p>
          <a:p>
            <a:endParaRPr lang="en-US" dirty="0" smtClean="0"/>
          </a:p>
          <a:p>
            <a:pPr>
              <a:buFontTx/>
              <a:buNone/>
            </a:pPr>
            <a:r>
              <a:rPr lang="en-US" dirty="0" smtClean="0"/>
              <a:t>	Hardware (Application and DB servers)</a:t>
            </a:r>
          </a:p>
          <a:p>
            <a:pPr lvl="1"/>
            <a:r>
              <a:rPr lang="en-US" dirty="0" smtClean="0"/>
              <a:t>IBM LS21 AMD </a:t>
            </a:r>
            <a:r>
              <a:rPr lang="en-US" dirty="0" err="1" smtClean="0"/>
              <a:t>Opteron</a:t>
            </a:r>
            <a:r>
              <a:rPr lang="en-US" dirty="0" smtClean="0"/>
              <a:t> Dual Core, Dual Processor blade</a:t>
            </a:r>
          </a:p>
          <a:p>
            <a:pPr lvl="1"/>
            <a:r>
              <a:rPr lang="en-US" dirty="0" smtClean="0"/>
              <a:t>8GB RAM</a:t>
            </a:r>
          </a:p>
          <a:p>
            <a:pPr lvl="1"/>
            <a:r>
              <a:rPr lang="en-US" dirty="0" smtClean="0"/>
              <a:t>4Gb Fiber Channel HBA, Boot from SAN</a:t>
            </a:r>
          </a:p>
          <a:p>
            <a:pPr lvl="1"/>
            <a:r>
              <a:rPr lang="en-US" dirty="0" smtClean="0"/>
              <a:t>Dual </a:t>
            </a:r>
            <a:r>
              <a:rPr lang="en-US" dirty="0" err="1" smtClean="0"/>
              <a:t>GigE</a:t>
            </a:r>
            <a:r>
              <a:rPr lang="en-US" dirty="0" smtClean="0"/>
              <a:t> Ethernet</a:t>
            </a:r>
          </a:p>
          <a:p>
            <a:pPr lvl="1">
              <a:buFontTx/>
              <a:buNone/>
            </a:pPr>
            <a:endParaRPr lang="en-US" dirty="0" smtClean="0"/>
          </a:p>
          <a:p>
            <a:r>
              <a:rPr lang="en-US" dirty="0" smtClean="0"/>
              <a:t>Operating System</a:t>
            </a:r>
          </a:p>
          <a:p>
            <a:pPr lvl="1"/>
            <a:r>
              <a:rPr lang="en-US" dirty="0" smtClean="0"/>
              <a:t>RedHat Enterprise Linux AS 3.0 – Update 9 (32Bit)</a:t>
            </a:r>
          </a:p>
          <a:p>
            <a:pPr lvl="1"/>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6"/>
          <p:cNvSpPr>
            <a:spLocks noGrp="1"/>
          </p:cNvSpPr>
          <p:nvPr>
            <p:ph type="title"/>
          </p:nvPr>
        </p:nvSpPr>
        <p:spPr>
          <a:xfrm>
            <a:off x="457200" y="838200"/>
            <a:ext cx="8229600" cy="1066800"/>
          </a:xfrm>
        </p:spPr>
        <p:txBody>
          <a:bodyPr>
            <a:normAutofit fontScale="90000"/>
          </a:bodyPr>
          <a:lstStyle/>
          <a:p>
            <a:r>
              <a:rPr lang="en-US" dirty="0" smtClean="0"/>
              <a:t>Storage Virtualization and Banner (2)</a:t>
            </a:r>
          </a:p>
        </p:txBody>
      </p:sp>
      <p:sp>
        <p:nvSpPr>
          <p:cNvPr id="24579" name="Content Placeholder 7"/>
          <p:cNvSpPr>
            <a:spLocks noGrp="1"/>
          </p:cNvSpPr>
          <p:nvPr>
            <p:ph idx="1"/>
          </p:nvPr>
        </p:nvSpPr>
        <p:spPr>
          <a:xfrm>
            <a:off x="457200" y="1828800"/>
            <a:ext cx="8229600" cy="4745736"/>
          </a:xfrm>
        </p:spPr>
        <p:txBody>
          <a:bodyPr/>
          <a:lstStyle/>
          <a:p>
            <a:r>
              <a:rPr lang="en-US" dirty="0" smtClean="0"/>
              <a:t>Production Banner layout</a:t>
            </a:r>
          </a:p>
          <a:p>
            <a:endParaRPr lang="en-US" dirty="0" smtClean="0"/>
          </a:p>
        </p:txBody>
      </p:sp>
      <p:sp>
        <p:nvSpPr>
          <p:cNvPr id="24582" name="Rectangle 9"/>
          <p:cNvSpPr>
            <a:spLocks noChangeArrowheads="1"/>
          </p:cNvSpPr>
          <p:nvPr/>
        </p:nvSpPr>
        <p:spPr bwMode="auto">
          <a:xfrm>
            <a:off x="2057400" y="2667000"/>
            <a:ext cx="2133600" cy="381000"/>
          </a:xfrm>
          <a:prstGeom prst="rect">
            <a:avLst/>
          </a:prstGeom>
          <a:solidFill>
            <a:srgbClr val="CFBB94"/>
          </a:solidFill>
          <a:ln w="9525" algn="ctr">
            <a:solidFill>
              <a:srgbClr val="CFBB94"/>
            </a:solidFill>
            <a:round/>
            <a:headEnd/>
            <a:tailEnd/>
          </a:ln>
        </p:spPr>
        <p:txBody>
          <a:bodyPr/>
          <a:lstStyle/>
          <a:p>
            <a:pPr algn="ctr"/>
            <a:r>
              <a:rPr lang="en-US" sz="1400"/>
              <a:t>Prod App Server #1</a:t>
            </a:r>
          </a:p>
        </p:txBody>
      </p:sp>
      <p:sp>
        <p:nvSpPr>
          <p:cNvPr id="24583" name="Rectangle 11"/>
          <p:cNvSpPr>
            <a:spLocks noChangeArrowheads="1"/>
          </p:cNvSpPr>
          <p:nvPr/>
        </p:nvSpPr>
        <p:spPr bwMode="auto">
          <a:xfrm>
            <a:off x="4876800" y="2667000"/>
            <a:ext cx="2133600" cy="381000"/>
          </a:xfrm>
          <a:prstGeom prst="rect">
            <a:avLst/>
          </a:prstGeom>
          <a:solidFill>
            <a:srgbClr val="CFBB94"/>
          </a:solidFill>
          <a:ln w="9525" algn="ctr">
            <a:solidFill>
              <a:srgbClr val="CFBB94"/>
            </a:solidFill>
            <a:round/>
            <a:headEnd/>
            <a:tailEnd/>
          </a:ln>
        </p:spPr>
        <p:txBody>
          <a:bodyPr/>
          <a:lstStyle/>
          <a:p>
            <a:pPr algn="ctr"/>
            <a:r>
              <a:rPr lang="en-US" sz="1400"/>
              <a:t>Prod App Server #2</a:t>
            </a:r>
          </a:p>
        </p:txBody>
      </p:sp>
      <p:sp>
        <p:nvSpPr>
          <p:cNvPr id="24584" name="Rectangle 12"/>
          <p:cNvSpPr>
            <a:spLocks noChangeArrowheads="1"/>
          </p:cNvSpPr>
          <p:nvPr/>
        </p:nvSpPr>
        <p:spPr bwMode="auto">
          <a:xfrm>
            <a:off x="3429000" y="3657600"/>
            <a:ext cx="2133600" cy="381000"/>
          </a:xfrm>
          <a:prstGeom prst="rect">
            <a:avLst/>
          </a:prstGeom>
          <a:solidFill>
            <a:srgbClr val="CFBB94"/>
          </a:solidFill>
          <a:ln w="9525" algn="ctr">
            <a:solidFill>
              <a:srgbClr val="CFBB94"/>
            </a:solidFill>
            <a:round/>
            <a:headEnd/>
            <a:tailEnd/>
          </a:ln>
        </p:spPr>
        <p:txBody>
          <a:bodyPr/>
          <a:lstStyle/>
          <a:p>
            <a:pPr algn="ctr"/>
            <a:r>
              <a:rPr lang="en-US" sz="1400"/>
              <a:t>Banner Prod DB #1</a:t>
            </a:r>
          </a:p>
        </p:txBody>
      </p:sp>
      <p:sp>
        <p:nvSpPr>
          <p:cNvPr id="24585" name="Rectangle 13"/>
          <p:cNvSpPr>
            <a:spLocks noChangeArrowheads="1"/>
          </p:cNvSpPr>
          <p:nvPr/>
        </p:nvSpPr>
        <p:spPr bwMode="auto">
          <a:xfrm>
            <a:off x="2743200" y="5410200"/>
            <a:ext cx="990600" cy="1295400"/>
          </a:xfrm>
          <a:prstGeom prst="rect">
            <a:avLst/>
          </a:prstGeom>
          <a:solidFill>
            <a:srgbClr val="9BA07C"/>
          </a:solidFill>
          <a:ln w="9525" algn="ctr">
            <a:solidFill>
              <a:schemeClr val="tx1"/>
            </a:solidFill>
            <a:round/>
            <a:headEnd/>
            <a:tailEnd/>
          </a:ln>
        </p:spPr>
        <p:txBody>
          <a:bodyPr/>
          <a:lstStyle/>
          <a:p>
            <a:pPr algn="ctr"/>
            <a:endParaRPr lang="en-US" sz="1600"/>
          </a:p>
          <a:p>
            <a:pPr algn="ctr"/>
            <a:r>
              <a:rPr lang="en-US" sz="1600"/>
              <a:t>DS8000</a:t>
            </a:r>
          </a:p>
          <a:p>
            <a:pPr algn="ctr"/>
            <a:r>
              <a:rPr lang="en-US" sz="1600"/>
              <a:t>Storage</a:t>
            </a:r>
          </a:p>
        </p:txBody>
      </p:sp>
      <p:sp>
        <p:nvSpPr>
          <p:cNvPr id="24586" name="Rectangle 14"/>
          <p:cNvSpPr>
            <a:spLocks noChangeArrowheads="1"/>
          </p:cNvSpPr>
          <p:nvPr/>
        </p:nvSpPr>
        <p:spPr bwMode="auto">
          <a:xfrm>
            <a:off x="5410200" y="5410200"/>
            <a:ext cx="990600" cy="1295400"/>
          </a:xfrm>
          <a:prstGeom prst="rect">
            <a:avLst/>
          </a:prstGeom>
          <a:solidFill>
            <a:srgbClr val="9BA07C"/>
          </a:solidFill>
          <a:ln w="9525" algn="ctr">
            <a:solidFill>
              <a:schemeClr val="tx1"/>
            </a:solidFill>
            <a:round/>
            <a:headEnd/>
            <a:tailEnd/>
          </a:ln>
        </p:spPr>
        <p:txBody>
          <a:bodyPr/>
          <a:lstStyle/>
          <a:p>
            <a:pPr algn="ctr"/>
            <a:endParaRPr lang="en-US" sz="1600"/>
          </a:p>
          <a:p>
            <a:pPr algn="ctr"/>
            <a:r>
              <a:rPr lang="en-US" sz="1600"/>
              <a:t>Flex380</a:t>
            </a:r>
          </a:p>
          <a:p>
            <a:pPr algn="ctr"/>
            <a:r>
              <a:rPr lang="en-US" sz="1600"/>
              <a:t>Storage</a:t>
            </a:r>
          </a:p>
        </p:txBody>
      </p:sp>
      <p:sp>
        <p:nvSpPr>
          <p:cNvPr id="24587" name="Rectangle 15"/>
          <p:cNvSpPr>
            <a:spLocks noChangeArrowheads="1"/>
          </p:cNvSpPr>
          <p:nvPr/>
        </p:nvSpPr>
        <p:spPr bwMode="auto">
          <a:xfrm>
            <a:off x="3429000" y="4572000"/>
            <a:ext cx="2133600" cy="381000"/>
          </a:xfrm>
          <a:prstGeom prst="rect">
            <a:avLst/>
          </a:prstGeom>
          <a:solidFill>
            <a:srgbClr val="B9BCA3"/>
          </a:solidFill>
          <a:ln w="9525" algn="ctr">
            <a:solidFill>
              <a:srgbClr val="CFBB94"/>
            </a:solidFill>
            <a:round/>
            <a:headEnd/>
            <a:tailEnd/>
          </a:ln>
        </p:spPr>
        <p:txBody>
          <a:bodyPr/>
          <a:lstStyle/>
          <a:p>
            <a:pPr algn="ctr"/>
            <a:r>
              <a:rPr lang="en-US" sz="1400"/>
              <a:t>Storage Virtualization</a:t>
            </a:r>
          </a:p>
        </p:txBody>
      </p:sp>
      <p:cxnSp>
        <p:nvCxnSpPr>
          <p:cNvPr id="24588" name="Straight Arrow Connector 17"/>
          <p:cNvCxnSpPr>
            <a:cxnSpLocks noChangeShapeType="1"/>
          </p:cNvCxnSpPr>
          <p:nvPr/>
        </p:nvCxnSpPr>
        <p:spPr bwMode="auto">
          <a:xfrm>
            <a:off x="2438400" y="3505200"/>
            <a:ext cx="914400" cy="914400"/>
          </a:xfrm>
          <a:prstGeom prst="straightConnector1">
            <a:avLst/>
          </a:prstGeom>
          <a:noFill/>
          <a:ln w="9525" algn="ctr">
            <a:solidFill>
              <a:schemeClr val="tx1"/>
            </a:solidFill>
            <a:round/>
            <a:headEnd/>
            <a:tailEnd type="arrow" w="med" len="med"/>
          </a:ln>
        </p:spPr>
      </p:cxnSp>
      <p:cxnSp>
        <p:nvCxnSpPr>
          <p:cNvPr id="24589" name="Straight Arrow Connector 18"/>
          <p:cNvCxnSpPr>
            <a:cxnSpLocks noChangeShapeType="1"/>
          </p:cNvCxnSpPr>
          <p:nvPr/>
        </p:nvCxnSpPr>
        <p:spPr bwMode="auto">
          <a:xfrm rot="5400000">
            <a:off x="5638800" y="3581400"/>
            <a:ext cx="914400" cy="762000"/>
          </a:xfrm>
          <a:prstGeom prst="straightConnector1">
            <a:avLst/>
          </a:prstGeom>
          <a:noFill/>
          <a:ln w="9525" algn="ctr">
            <a:solidFill>
              <a:schemeClr val="tx1"/>
            </a:solidFill>
            <a:round/>
            <a:headEnd/>
            <a:tailEnd type="arrow" w="med" len="med"/>
          </a:ln>
        </p:spPr>
      </p:cxnSp>
      <p:cxnSp>
        <p:nvCxnSpPr>
          <p:cNvPr id="24590" name="Straight Arrow Connector 25"/>
          <p:cNvCxnSpPr>
            <a:cxnSpLocks noChangeShapeType="1"/>
          </p:cNvCxnSpPr>
          <p:nvPr/>
        </p:nvCxnSpPr>
        <p:spPr bwMode="auto">
          <a:xfrm rot="5400000">
            <a:off x="4305301" y="4305300"/>
            <a:ext cx="381000" cy="3175"/>
          </a:xfrm>
          <a:prstGeom prst="straightConnector1">
            <a:avLst/>
          </a:prstGeom>
          <a:noFill/>
          <a:ln w="9525" algn="ctr">
            <a:solidFill>
              <a:schemeClr val="tx1"/>
            </a:solidFill>
            <a:round/>
            <a:headEnd/>
            <a:tailEnd type="arrow" w="med" len="med"/>
          </a:ln>
        </p:spPr>
      </p:cxnSp>
      <p:cxnSp>
        <p:nvCxnSpPr>
          <p:cNvPr id="24591" name="Straight Arrow Connector 27"/>
          <p:cNvCxnSpPr>
            <a:cxnSpLocks noChangeShapeType="1"/>
          </p:cNvCxnSpPr>
          <p:nvPr/>
        </p:nvCxnSpPr>
        <p:spPr bwMode="auto">
          <a:xfrm rot="5400000">
            <a:off x="3389313" y="5143500"/>
            <a:ext cx="382588" cy="1587"/>
          </a:xfrm>
          <a:prstGeom prst="straightConnector1">
            <a:avLst/>
          </a:prstGeom>
          <a:noFill/>
          <a:ln w="9525" algn="ctr">
            <a:solidFill>
              <a:schemeClr val="tx1"/>
            </a:solidFill>
            <a:round/>
            <a:headEnd/>
            <a:tailEnd type="arrow" w="med" len="med"/>
          </a:ln>
        </p:spPr>
      </p:cxnSp>
      <p:cxnSp>
        <p:nvCxnSpPr>
          <p:cNvPr id="24592" name="Straight Arrow Connector 29"/>
          <p:cNvCxnSpPr>
            <a:cxnSpLocks noChangeShapeType="1"/>
          </p:cNvCxnSpPr>
          <p:nvPr/>
        </p:nvCxnSpPr>
        <p:spPr bwMode="auto">
          <a:xfrm rot="5400000">
            <a:off x="5295900" y="5143500"/>
            <a:ext cx="382588" cy="1588"/>
          </a:xfrm>
          <a:prstGeom prst="straightConnector1">
            <a:avLst/>
          </a:prstGeom>
          <a:noFill/>
          <a:ln w="9525" algn="ctr">
            <a:solidFill>
              <a:schemeClr val="tx1"/>
            </a:solidFill>
            <a:round/>
            <a:headEnd/>
            <a:tailEnd type="arrow" w="med" len="med"/>
          </a:ln>
        </p:spPr>
      </p:cxnSp>
      <p:cxnSp>
        <p:nvCxnSpPr>
          <p:cNvPr id="24593" name="Straight Arrow Connector 31"/>
          <p:cNvCxnSpPr>
            <a:cxnSpLocks noChangeShapeType="1"/>
          </p:cNvCxnSpPr>
          <p:nvPr/>
        </p:nvCxnSpPr>
        <p:spPr bwMode="auto">
          <a:xfrm>
            <a:off x="3886200" y="5943600"/>
            <a:ext cx="1371600" cy="1588"/>
          </a:xfrm>
          <a:prstGeom prst="straightConnector1">
            <a:avLst/>
          </a:prstGeom>
          <a:noFill/>
          <a:ln w="9525" algn="ctr">
            <a:solidFill>
              <a:schemeClr val="tx1"/>
            </a:solidFill>
            <a:round/>
            <a:headEnd/>
            <a:tailEnd type="arrow" w="med" len="med"/>
          </a:ln>
        </p:spPr>
      </p:cxnSp>
      <p:sp>
        <p:nvSpPr>
          <p:cNvPr id="24594" name="TextBox 32"/>
          <p:cNvSpPr txBox="1">
            <a:spLocks noChangeArrowheads="1"/>
          </p:cNvSpPr>
          <p:nvPr/>
        </p:nvSpPr>
        <p:spPr bwMode="auto">
          <a:xfrm>
            <a:off x="3733800" y="6019800"/>
            <a:ext cx="1684338" cy="369888"/>
          </a:xfrm>
          <a:prstGeom prst="rect">
            <a:avLst/>
          </a:prstGeom>
          <a:noFill/>
          <a:ln w="9525">
            <a:noFill/>
            <a:miter lim="800000"/>
            <a:headEnd/>
            <a:tailEnd/>
          </a:ln>
        </p:spPr>
        <p:txBody>
          <a:bodyPr wrap="none">
            <a:spAutoFit/>
          </a:bodyPr>
          <a:lstStyle/>
          <a:p>
            <a:r>
              <a:rPr lang="en-US"/>
              <a:t>Data Mirrored</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normAutofit fontScale="90000"/>
          </a:bodyPr>
          <a:lstStyle/>
          <a:p>
            <a:r>
              <a:rPr lang="en-US" smtClean="0"/>
              <a:t>Storage Virtualization and Banner (3)</a:t>
            </a:r>
          </a:p>
        </p:txBody>
      </p:sp>
      <p:sp>
        <p:nvSpPr>
          <p:cNvPr id="25603" name="Content Placeholder 5"/>
          <p:cNvSpPr>
            <a:spLocks noGrp="1"/>
          </p:cNvSpPr>
          <p:nvPr>
            <p:ph sz="half" idx="1"/>
          </p:nvPr>
        </p:nvSpPr>
        <p:spPr/>
        <p:txBody>
          <a:bodyPr/>
          <a:lstStyle/>
          <a:p>
            <a:endParaRPr lang="en-US" sz="2000" dirty="0" smtClean="0"/>
          </a:p>
          <a:p>
            <a:r>
              <a:rPr lang="en-US" sz="2000" dirty="0" smtClean="0"/>
              <a:t>Banner DB Layout</a:t>
            </a:r>
          </a:p>
          <a:p>
            <a:pPr>
              <a:buFontTx/>
              <a:buNone/>
            </a:pPr>
            <a:endParaRPr lang="en-US" sz="2000" dirty="0" smtClean="0"/>
          </a:p>
          <a:p>
            <a:pPr>
              <a:buFontTx/>
              <a:buNone/>
            </a:pPr>
            <a:r>
              <a:rPr lang="en-US" sz="1600" i="1" dirty="0" smtClean="0"/>
              <a:t>	Virtual Disk	Mount Point</a:t>
            </a:r>
          </a:p>
          <a:p>
            <a:pPr lvl="1"/>
            <a:r>
              <a:rPr lang="en-US" sz="1600" dirty="0" smtClean="0"/>
              <a:t>32GB 	OS </a:t>
            </a:r>
            <a:r>
              <a:rPr lang="en-US" sz="1600" dirty="0" err="1" smtClean="0"/>
              <a:t>Filesystems</a:t>
            </a:r>
            <a:endParaRPr lang="en-US" sz="1600" dirty="0" smtClean="0"/>
          </a:p>
          <a:p>
            <a:pPr lvl="1"/>
            <a:r>
              <a:rPr lang="en-US" sz="1600" dirty="0" smtClean="0"/>
              <a:t>32GB 	/u00/app/oracle</a:t>
            </a:r>
          </a:p>
          <a:p>
            <a:pPr lvl="1"/>
            <a:r>
              <a:rPr lang="en-US" sz="1600" dirty="0" smtClean="0"/>
              <a:t>100GB 	/u00/archive</a:t>
            </a:r>
          </a:p>
          <a:p>
            <a:pPr lvl="1"/>
            <a:r>
              <a:rPr lang="en-US" sz="1600" dirty="0" smtClean="0"/>
              <a:t>120GB 	/u00/backup</a:t>
            </a:r>
          </a:p>
          <a:p>
            <a:pPr lvl="1"/>
            <a:r>
              <a:rPr lang="en-US" sz="1600" dirty="0" smtClean="0"/>
              <a:t>30GB	/u00/</a:t>
            </a:r>
            <a:r>
              <a:rPr lang="en-US" sz="1600" dirty="0" err="1" smtClean="0"/>
              <a:t>oradata</a:t>
            </a:r>
            <a:endParaRPr lang="en-US" sz="1600" dirty="0" smtClean="0"/>
          </a:p>
          <a:p>
            <a:pPr lvl="1"/>
            <a:r>
              <a:rPr lang="en-US" sz="1600" dirty="0" smtClean="0"/>
              <a:t>100GB	/u01/</a:t>
            </a:r>
            <a:r>
              <a:rPr lang="en-US" sz="1600" dirty="0" err="1" smtClean="0"/>
              <a:t>oradata</a:t>
            </a:r>
            <a:endParaRPr lang="en-US" sz="1600" dirty="0" smtClean="0"/>
          </a:p>
          <a:p>
            <a:pPr lvl="1"/>
            <a:r>
              <a:rPr lang="en-US" sz="1600" dirty="0" smtClean="0"/>
              <a:t>32GB	/u02/</a:t>
            </a:r>
            <a:r>
              <a:rPr lang="en-US" sz="1600" dirty="0" err="1" smtClean="0"/>
              <a:t>oradata</a:t>
            </a:r>
            <a:endParaRPr lang="en-US" sz="1600" dirty="0" smtClean="0"/>
          </a:p>
          <a:p>
            <a:pPr lvl="1"/>
            <a:r>
              <a:rPr lang="en-US" sz="1600" dirty="0" smtClean="0"/>
              <a:t>32GB	/app/</a:t>
            </a:r>
            <a:r>
              <a:rPr lang="en-US" sz="1600" dirty="0" err="1" smtClean="0"/>
              <a:t>sct</a:t>
            </a:r>
            <a:endParaRPr lang="en-US" sz="1600" dirty="0" smtClean="0"/>
          </a:p>
        </p:txBody>
      </p:sp>
      <p:sp>
        <p:nvSpPr>
          <p:cNvPr id="25604" name="Content Placeholder 6"/>
          <p:cNvSpPr>
            <a:spLocks noGrp="1"/>
          </p:cNvSpPr>
          <p:nvPr>
            <p:ph sz="half" idx="2"/>
          </p:nvPr>
        </p:nvSpPr>
        <p:spPr/>
        <p:txBody>
          <a:bodyPr/>
          <a:lstStyle/>
          <a:p>
            <a:endParaRPr lang="en-US" sz="2000" dirty="0" smtClean="0"/>
          </a:p>
          <a:p>
            <a:r>
              <a:rPr lang="en-US" sz="2000" dirty="0" smtClean="0"/>
              <a:t>Banner App Server Layout</a:t>
            </a:r>
          </a:p>
          <a:p>
            <a:pPr>
              <a:buFontTx/>
              <a:buNone/>
            </a:pPr>
            <a:endParaRPr lang="en-US" sz="2000" dirty="0" smtClean="0"/>
          </a:p>
          <a:p>
            <a:pPr>
              <a:buFontTx/>
              <a:buNone/>
            </a:pPr>
            <a:r>
              <a:rPr lang="en-US" sz="1600" i="1" dirty="0" smtClean="0"/>
              <a:t>	Virtual Disk	Mount Point</a:t>
            </a:r>
            <a:endParaRPr lang="en-US" sz="1600" dirty="0" smtClean="0"/>
          </a:p>
          <a:p>
            <a:pPr lvl="1"/>
            <a:r>
              <a:rPr lang="en-US" sz="1600" dirty="0" smtClean="0"/>
              <a:t>32GB	OS </a:t>
            </a:r>
            <a:r>
              <a:rPr lang="en-US" sz="1600" dirty="0" err="1" smtClean="0"/>
              <a:t>Filesystems</a:t>
            </a:r>
            <a:endParaRPr lang="en-US" sz="1600" dirty="0" smtClean="0"/>
          </a:p>
          <a:p>
            <a:pPr lvl="1"/>
            <a:r>
              <a:rPr lang="en-US" sz="1600" dirty="0" smtClean="0"/>
              <a:t>32GB	/u00/app</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6"/>
          <p:cNvSpPr>
            <a:spLocks noGrp="1"/>
          </p:cNvSpPr>
          <p:nvPr>
            <p:ph type="title"/>
          </p:nvPr>
        </p:nvSpPr>
        <p:spPr/>
        <p:txBody>
          <a:bodyPr>
            <a:normAutofit fontScale="90000"/>
          </a:bodyPr>
          <a:lstStyle/>
          <a:p>
            <a:r>
              <a:rPr lang="en-US" dirty="0" smtClean="0"/>
              <a:t>Storage Virtualization and Banner (4)</a:t>
            </a:r>
          </a:p>
        </p:txBody>
      </p:sp>
      <p:sp>
        <p:nvSpPr>
          <p:cNvPr id="26627" name="Content Placeholder 7"/>
          <p:cNvSpPr>
            <a:spLocks noGrp="1"/>
          </p:cNvSpPr>
          <p:nvPr>
            <p:ph idx="1"/>
          </p:nvPr>
        </p:nvSpPr>
        <p:spPr/>
        <p:txBody>
          <a:bodyPr>
            <a:normAutofit fontScale="92500" lnSpcReduction="10000"/>
          </a:bodyPr>
          <a:lstStyle/>
          <a:p>
            <a:r>
              <a:rPr lang="en-US" dirty="0" smtClean="0"/>
              <a:t>Storage Virtualization Banner tasks</a:t>
            </a:r>
          </a:p>
          <a:p>
            <a:endParaRPr lang="en-US" dirty="0" smtClean="0"/>
          </a:p>
          <a:p>
            <a:pPr lvl="1"/>
            <a:r>
              <a:rPr lang="en-US" dirty="0" smtClean="0"/>
              <a:t>Mirror Data</a:t>
            </a:r>
          </a:p>
          <a:p>
            <a:pPr lvl="2"/>
            <a:r>
              <a:rPr lang="en-US" dirty="0" smtClean="0"/>
              <a:t>Specific virtual disks or entire system</a:t>
            </a:r>
          </a:p>
          <a:p>
            <a:pPr lvl="2"/>
            <a:endParaRPr lang="en-US" dirty="0" smtClean="0"/>
          </a:p>
          <a:p>
            <a:pPr lvl="1"/>
            <a:r>
              <a:rPr lang="en-US" dirty="0" smtClean="0"/>
              <a:t>Monitor performance</a:t>
            </a:r>
          </a:p>
          <a:p>
            <a:pPr lvl="2"/>
            <a:r>
              <a:rPr lang="en-US" dirty="0" smtClean="0"/>
              <a:t>Read/Write usage of specific virtual disks or entire system</a:t>
            </a:r>
          </a:p>
          <a:p>
            <a:pPr lvl="1"/>
            <a:endParaRPr lang="en-US" dirty="0" smtClean="0"/>
          </a:p>
          <a:p>
            <a:pPr lvl="1"/>
            <a:r>
              <a:rPr lang="en-US" dirty="0" smtClean="0"/>
              <a:t>Resize virtual disks and </a:t>
            </a:r>
            <a:r>
              <a:rPr lang="en-US" dirty="0" err="1" smtClean="0"/>
              <a:t>filesystems</a:t>
            </a:r>
            <a:r>
              <a:rPr lang="en-US" dirty="0" smtClean="0"/>
              <a:t> when necessary</a:t>
            </a:r>
          </a:p>
          <a:p>
            <a:pPr lvl="2"/>
            <a:r>
              <a:rPr lang="en-US" dirty="0" smtClean="0"/>
              <a:t>RHEL AS 3.0 requires offline </a:t>
            </a:r>
            <a:r>
              <a:rPr lang="en-US" dirty="0" err="1" smtClean="0"/>
              <a:t>filesystem</a:t>
            </a:r>
            <a:r>
              <a:rPr lang="en-US" dirty="0" smtClean="0"/>
              <a:t> resize</a:t>
            </a:r>
          </a:p>
          <a:p>
            <a:pPr lvl="2"/>
            <a:r>
              <a:rPr lang="en-US" dirty="0" smtClean="0"/>
              <a:t>Online resize available in RHEL AS 4.0+</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p:txBody>
          <a:bodyPr/>
          <a:lstStyle/>
          <a:p>
            <a:pPr eaLnBrk="1" hangingPunct="1"/>
            <a:r>
              <a:rPr lang="en-US" dirty="0" smtClean="0"/>
              <a:t>Storage Virtualization - Review</a:t>
            </a:r>
          </a:p>
        </p:txBody>
      </p:sp>
      <p:sp>
        <p:nvSpPr>
          <p:cNvPr id="27653" name="Rectangle 3"/>
          <p:cNvSpPr>
            <a:spLocks noGrp="1" noChangeAspect="1" noChangeArrowheads="1"/>
          </p:cNvSpPr>
          <p:nvPr>
            <p:ph type="body" idx="1"/>
          </p:nvPr>
        </p:nvSpPr>
        <p:spPr/>
        <p:txBody>
          <a:bodyPr>
            <a:normAutofit fontScale="92500" lnSpcReduction="20000"/>
          </a:bodyPr>
          <a:lstStyle/>
          <a:p>
            <a:pPr eaLnBrk="1" hangingPunct="1">
              <a:lnSpc>
                <a:spcPct val="80000"/>
              </a:lnSpc>
            </a:pPr>
            <a:endParaRPr lang="en-US" dirty="0" smtClean="0"/>
          </a:p>
          <a:p>
            <a:pPr eaLnBrk="1" hangingPunct="1">
              <a:lnSpc>
                <a:spcPct val="90000"/>
              </a:lnSpc>
            </a:pPr>
            <a:r>
              <a:rPr lang="en-US" dirty="0" smtClean="0"/>
              <a:t>Single pane of glass for administration</a:t>
            </a:r>
          </a:p>
          <a:p>
            <a:pPr eaLnBrk="1" hangingPunct="1">
              <a:lnSpc>
                <a:spcPct val="90000"/>
              </a:lnSpc>
              <a:buFont typeface="Wingdings" pitchFamily="2" charset="2"/>
              <a:buNone/>
            </a:pPr>
            <a:endParaRPr lang="en-US" dirty="0" smtClean="0"/>
          </a:p>
          <a:p>
            <a:pPr eaLnBrk="1" hangingPunct="1">
              <a:lnSpc>
                <a:spcPct val="90000"/>
              </a:lnSpc>
            </a:pPr>
            <a:r>
              <a:rPr lang="en-US" dirty="0" smtClean="0"/>
              <a:t>Migration between physical disk arrays is a non-issue</a:t>
            </a:r>
          </a:p>
          <a:p>
            <a:pPr eaLnBrk="1" hangingPunct="1">
              <a:lnSpc>
                <a:spcPct val="90000"/>
              </a:lnSpc>
            </a:pPr>
            <a:endParaRPr lang="en-US" dirty="0" smtClean="0"/>
          </a:p>
          <a:p>
            <a:pPr eaLnBrk="1" hangingPunct="1">
              <a:lnSpc>
                <a:spcPct val="90000"/>
              </a:lnSpc>
            </a:pPr>
            <a:r>
              <a:rPr lang="en-US" dirty="0" smtClean="0"/>
              <a:t>Simplification means no full time storage administrator necessary</a:t>
            </a:r>
          </a:p>
          <a:p>
            <a:pPr eaLnBrk="1" hangingPunct="1">
              <a:lnSpc>
                <a:spcPct val="90000"/>
              </a:lnSpc>
              <a:buFont typeface="Wingdings" pitchFamily="2" charset="2"/>
              <a:buNone/>
            </a:pPr>
            <a:endParaRPr lang="en-US" dirty="0" smtClean="0"/>
          </a:p>
          <a:p>
            <a:pPr eaLnBrk="1" hangingPunct="1">
              <a:lnSpc>
                <a:spcPct val="90000"/>
              </a:lnSpc>
            </a:pPr>
            <a:r>
              <a:rPr lang="en-US" dirty="0" smtClean="0"/>
              <a:t>Avoid Single Point of Failure</a:t>
            </a:r>
          </a:p>
          <a:p>
            <a:pPr eaLnBrk="1" hangingPunct="1">
              <a:lnSpc>
                <a:spcPct val="90000"/>
              </a:lnSpc>
              <a:buFontTx/>
              <a:buNone/>
            </a:pPr>
            <a:endParaRPr lang="en-US" dirty="0" smtClean="0"/>
          </a:p>
          <a:p>
            <a:pPr eaLnBrk="1" hangingPunct="1">
              <a:lnSpc>
                <a:spcPct val="90000"/>
              </a:lnSpc>
            </a:pPr>
            <a:r>
              <a:rPr lang="en-US" dirty="0" smtClean="0"/>
              <a:t>Storage Virtualization Banner usage is no different than any other system</a:t>
            </a:r>
          </a:p>
          <a:p>
            <a:pPr lvl="1" eaLnBrk="1" hangingPunct="1">
              <a:lnSpc>
                <a:spcPct val="90000"/>
              </a:lnSpc>
            </a:pPr>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Server Virtualization</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p:txBody>
          <a:bodyPr/>
          <a:lstStyle/>
          <a:p>
            <a:pPr eaLnBrk="1" hangingPunct="1"/>
            <a:r>
              <a:rPr lang="en-US" dirty="0" smtClean="0"/>
              <a:t>Server Virtualization - History</a:t>
            </a:r>
          </a:p>
        </p:txBody>
      </p:sp>
      <p:sp>
        <p:nvSpPr>
          <p:cNvPr id="29701" name="Rectangle 3"/>
          <p:cNvSpPr>
            <a:spLocks noGrp="1" noChangeAspect="1" noChangeArrowheads="1"/>
          </p:cNvSpPr>
          <p:nvPr>
            <p:ph type="body" idx="1"/>
          </p:nvPr>
        </p:nvSpPr>
        <p:spPr/>
        <p:txBody>
          <a:bodyPr/>
          <a:lstStyle/>
          <a:p>
            <a:pPr eaLnBrk="1" hangingPunct="1">
              <a:lnSpc>
                <a:spcPct val="80000"/>
              </a:lnSpc>
            </a:pPr>
            <a:endParaRPr lang="en-US" dirty="0" smtClean="0"/>
          </a:p>
          <a:p>
            <a:pPr eaLnBrk="1" hangingPunct="1">
              <a:lnSpc>
                <a:spcPct val="80000"/>
              </a:lnSpc>
            </a:pPr>
            <a:endParaRPr lang="en-US" dirty="0" smtClean="0"/>
          </a:p>
          <a:p>
            <a:pPr eaLnBrk="1" hangingPunct="1"/>
            <a:r>
              <a:rPr lang="en-US" dirty="0" smtClean="0"/>
              <a:t>Single standalone servers</a:t>
            </a:r>
          </a:p>
          <a:p>
            <a:pPr eaLnBrk="1" hangingPunct="1"/>
            <a:endParaRPr lang="en-US" dirty="0" smtClean="0"/>
          </a:p>
          <a:p>
            <a:pPr eaLnBrk="1" hangingPunct="1"/>
            <a:r>
              <a:rPr lang="en-US" dirty="0" smtClean="0"/>
              <a:t>One server per application</a:t>
            </a:r>
          </a:p>
          <a:p>
            <a:pPr eaLnBrk="1" hangingPunct="1">
              <a:buFont typeface="Wingdings" pitchFamily="2" charset="2"/>
              <a:buNone/>
            </a:pPr>
            <a:endParaRPr lang="en-US" dirty="0" smtClean="0"/>
          </a:p>
          <a:p>
            <a:pPr eaLnBrk="1" hangingPunct="1"/>
            <a:r>
              <a:rPr lang="en-US" dirty="0" smtClean="0"/>
              <a:t>Development environment for each production environment</a:t>
            </a:r>
          </a:p>
          <a:p>
            <a:pPr lvl="1" eaLnBrk="1" hangingPunct="1">
              <a:lnSpc>
                <a:spcPct val="90000"/>
              </a:lnSpc>
            </a:pPr>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p:cNvSpPr>
            <a:spLocks noGrp="1" noChangeArrowheads="1"/>
          </p:cNvSpPr>
          <p:nvPr>
            <p:ph type="title"/>
          </p:nvPr>
        </p:nvSpPr>
        <p:spPr/>
        <p:txBody>
          <a:bodyPr/>
          <a:lstStyle/>
          <a:p>
            <a:pPr eaLnBrk="1" hangingPunct="1"/>
            <a:r>
              <a:rPr lang="en-US" dirty="0" smtClean="0"/>
              <a:t>Server Virtualization</a:t>
            </a:r>
          </a:p>
        </p:txBody>
      </p:sp>
      <p:sp>
        <p:nvSpPr>
          <p:cNvPr id="30725" name="Rectangle 3"/>
          <p:cNvSpPr>
            <a:spLocks noGrp="1" noChangeAspect="1" noChangeArrowheads="1"/>
          </p:cNvSpPr>
          <p:nvPr>
            <p:ph type="body" idx="1"/>
          </p:nvPr>
        </p:nvSpPr>
        <p:spPr/>
        <p:txBody>
          <a:bodyPr>
            <a:normAutofit fontScale="92500" lnSpcReduction="10000"/>
          </a:bodyPr>
          <a:lstStyle/>
          <a:p>
            <a:pPr eaLnBrk="1" hangingPunct="1">
              <a:lnSpc>
                <a:spcPct val="80000"/>
              </a:lnSpc>
            </a:pPr>
            <a:endParaRPr lang="en-US" dirty="0" smtClean="0"/>
          </a:p>
          <a:p>
            <a:pPr eaLnBrk="1" hangingPunct="1">
              <a:lnSpc>
                <a:spcPct val="80000"/>
              </a:lnSpc>
            </a:pPr>
            <a:endParaRPr lang="en-US" dirty="0" smtClean="0"/>
          </a:p>
          <a:p>
            <a:pPr eaLnBrk="1" hangingPunct="1">
              <a:lnSpc>
                <a:spcPct val="80000"/>
              </a:lnSpc>
            </a:pPr>
            <a:r>
              <a:rPr lang="en-US" dirty="0" smtClean="0"/>
              <a:t>Goals</a:t>
            </a:r>
          </a:p>
          <a:p>
            <a:pPr eaLnBrk="1" hangingPunct="1">
              <a:lnSpc>
                <a:spcPct val="80000"/>
              </a:lnSpc>
            </a:pPr>
            <a:endParaRPr lang="en-US" sz="2400" dirty="0" smtClean="0"/>
          </a:p>
          <a:p>
            <a:pPr lvl="1" eaLnBrk="1" hangingPunct="1">
              <a:lnSpc>
                <a:spcPct val="80000"/>
              </a:lnSpc>
            </a:pPr>
            <a:r>
              <a:rPr lang="en-US" dirty="0" smtClean="0"/>
              <a:t>“</a:t>
            </a:r>
            <a:r>
              <a:rPr lang="en-US" dirty="0" err="1" smtClean="0"/>
              <a:t>Virtualize</a:t>
            </a:r>
            <a:r>
              <a:rPr lang="en-US" dirty="0" smtClean="0"/>
              <a:t> Everything”</a:t>
            </a:r>
          </a:p>
          <a:p>
            <a:pPr lvl="2">
              <a:lnSpc>
                <a:spcPct val="80000"/>
              </a:lnSpc>
            </a:pPr>
            <a:r>
              <a:rPr lang="en-US" dirty="0" err="1" smtClean="0"/>
              <a:t>VMWare</a:t>
            </a:r>
            <a:r>
              <a:rPr lang="en-US" dirty="0" smtClean="0"/>
              <a:t> ELA</a:t>
            </a:r>
          </a:p>
          <a:p>
            <a:pPr lvl="2">
              <a:lnSpc>
                <a:spcPct val="80000"/>
              </a:lnSpc>
            </a:pPr>
            <a:r>
              <a:rPr lang="en-US" dirty="0" smtClean="0"/>
              <a:t>Resource pools + “one to one” mapping</a:t>
            </a:r>
          </a:p>
          <a:p>
            <a:pPr lvl="2">
              <a:lnSpc>
                <a:spcPct val="80000"/>
              </a:lnSpc>
            </a:pPr>
            <a:endParaRPr lang="en-US" dirty="0" smtClean="0"/>
          </a:p>
          <a:p>
            <a:pPr lvl="1">
              <a:lnSpc>
                <a:spcPct val="80000"/>
              </a:lnSpc>
            </a:pPr>
            <a:r>
              <a:rPr lang="en-US" dirty="0" smtClean="0"/>
              <a:t>Provide enterprise class infrastructure</a:t>
            </a:r>
          </a:p>
          <a:p>
            <a:pPr lvl="2">
              <a:lnSpc>
                <a:spcPct val="80000"/>
              </a:lnSpc>
            </a:pPr>
            <a:r>
              <a:rPr lang="en-US" dirty="0" smtClean="0"/>
              <a:t>Servers, storage, network design</a:t>
            </a:r>
          </a:p>
          <a:p>
            <a:pPr lvl="2">
              <a:lnSpc>
                <a:spcPct val="80000"/>
              </a:lnSpc>
              <a:buNone/>
            </a:pPr>
            <a:endParaRPr lang="en-US" dirty="0" smtClean="0"/>
          </a:p>
          <a:p>
            <a:pPr lvl="1">
              <a:lnSpc>
                <a:spcPct val="80000"/>
              </a:lnSpc>
            </a:pPr>
            <a:r>
              <a:rPr lang="en-US" dirty="0" smtClean="0"/>
              <a:t>Start with servers, move to desktops</a:t>
            </a:r>
          </a:p>
          <a:p>
            <a:pPr lvl="1">
              <a:lnSpc>
                <a:spcPct val="80000"/>
              </a:lnSpc>
            </a:pPr>
            <a:endParaRPr lang="en-US" dirty="0" smtClean="0"/>
          </a:p>
          <a:p>
            <a:pPr lvl="1">
              <a:lnSpc>
                <a:spcPct val="80000"/>
              </a:lnSpc>
            </a:pPr>
            <a:r>
              <a:rPr lang="en-US" dirty="0" smtClean="0"/>
              <a:t>Use </a:t>
            </a:r>
            <a:r>
              <a:rPr lang="en-US" dirty="0" err="1" smtClean="0"/>
              <a:t>VMWare</a:t>
            </a:r>
            <a:r>
              <a:rPr lang="en-US" dirty="0" smtClean="0"/>
              <a:t> for DR solution (SRM)</a:t>
            </a:r>
          </a:p>
          <a:p>
            <a:pPr lvl="1" eaLnBrk="1" hangingPunct="1">
              <a:lnSpc>
                <a:spcPct val="90000"/>
              </a:lnSpc>
            </a:pPr>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dirty="0" smtClean="0"/>
              <a:t>Configuration (1)</a:t>
            </a:r>
          </a:p>
        </p:txBody>
      </p:sp>
      <p:sp>
        <p:nvSpPr>
          <p:cNvPr id="31747" name="Rectangle 3"/>
          <p:cNvSpPr>
            <a:spLocks noGrp="1" noChangeAspect="1" noChangeArrowheads="1"/>
          </p:cNvSpPr>
          <p:nvPr>
            <p:ph sz="half" idx="1"/>
          </p:nvPr>
        </p:nvSpPr>
        <p:spPr/>
        <p:txBody>
          <a:bodyPr/>
          <a:lstStyle/>
          <a:p>
            <a:pPr eaLnBrk="1" hangingPunct="1">
              <a:lnSpc>
                <a:spcPct val="80000"/>
              </a:lnSpc>
              <a:buFont typeface="Wingdings" pitchFamily="2" charset="2"/>
              <a:buNone/>
            </a:pPr>
            <a:endParaRPr lang="en-US" sz="2200" dirty="0" smtClean="0"/>
          </a:p>
          <a:p>
            <a:pPr eaLnBrk="1" hangingPunct="1">
              <a:lnSpc>
                <a:spcPct val="80000"/>
              </a:lnSpc>
              <a:buFont typeface="Wingdings" pitchFamily="2" charset="2"/>
              <a:buNone/>
            </a:pPr>
            <a:r>
              <a:rPr lang="en-US" sz="2200" dirty="0" smtClean="0"/>
              <a:t>Seton Hall Environment</a:t>
            </a:r>
          </a:p>
          <a:p>
            <a:pPr eaLnBrk="1" hangingPunct="1">
              <a:lnSpc>
                <a:spcPct val="80000"/>
              </a:lnSpc>
              <a:buFont typeface="Wingdings" pitchFamily="2" charset="2"/>
              <a:buNone/>
            </a:pPr>
            <a:endParaRPr lang="en-US" sz="2400" dirty="0" smtClean="0"/>
          </a:p>
          <a:p>
            <a:pPr eaLnBrk="1" hangingPunct="1">
              <a:lnSpc>
                <a:spcPct val="80000"/>
              </a:lnSpc>
            </a:pPr>
            <a:r>
              <a:rPr lang="en-US" sz="2200" dirty="0" smtClean="0"/>
              <a:t>(10) </a:t>
            </a:r>
            <a:r>
              <a:rPr lang="en-US" sz="2200" dirty="0" err="1" smtClean="0"/>
              <a:t>VMWare</a:t>
            </a:r>
            <a:r>
              <a:rPr lang="en-US" sz="2200" dirty="0" smtClean="0"/>
              <a:t> ESX Servers</a:t>
            </a:r>
          </a:p>
          <a:p>
            <a:pPr lvl="1" eaLnBrk="1" hangingPunct="1">
              <a:lnSpc>
                <a:spcPct val="80000"/>
              </a:lnSpc>
            </a:pPr>
            <a:r>
              <a:rPr lang="en-US" sz="2000" dirty="0" smtClean="0"/>
              <a:t>(6) IBM x3850m2</a:t>
            </a:r>
          </a:p>
          <a:p>
            <a:pPr lvl="1" eaLnBrk="1" hangingPunct="1">
              <a:lnSpc>
                <a:spcPct val="80000"/>
              </a:lnSpc>
            </a:pPr>
            <a:r>
              <a:rPr lang="en-US" sz="2000" dirty="0" smtClean="0"/>
              <a:t>Virtual Infrastructure Enterprise 3.5U2 </a:t>
            </a:r>
          </a:p>
          <a:p>
            <a:pPr lvl="1" eaLnBrk="1" hangingPunct="1">
              <a:lnSpc>
                <a:spcPct val="80000"/>
              </a:lnSpc>
            </a:pPr>
            <a:r>
              <a:rPr lang="en-US" sz="2000" dirty="0" smtClean="0"/>
              <a:t>64GB RAM each</a:t>
            </a:r>
          </a:p>
          <a:p>
            <a:pPr lvl="1" eaLnBrk="1" hangingPunct="1">
              <a:lnSpc>
                <a:spcPct val="80000"/>
              </a:lnSpc>
            </a:pPr>
            <a:r>
              <a:rPr lang="en-US" sz="2000" dirty="0" err="1" smtClean="0"/>
              <a:t>VMWare</a:t>
            </a:r>
            <a:r>
              <a:rPr lang="en-US" sz="2000" dirty="0" smtClean="0"/>
              <a:t> ELA</a:t>
            </a:r>
          </a:p>
          <a:p>
            <a:pPr lvl="1" eaLnBrk="1" hangingPunct="1">
              <a:lnSpc>
                <a:spcPct val="80000"/>
              </a:lnSpc>
            </a:pPr>
            <a:endParaRPr lang="en-US" sz="2000" dirty="0" smtClean="0"/>
          </a:p>
          <a:p>
            <a:pPr eaLnBrk="1" hangingPunct="1">
              <a:lnSpc>
                <a:spcPct val="80000"/>
              </a:lnSpc>
            </a:pPr>
            <a:r>
              <a:rPr lang="en-US" sz="2200" dirty="0" err="1" smtClean="0"/>
              <a:t>VirtualCenter</a:t>
            </a:r>
            <a:r>
              <a:rPr lang="en-US" sz="2200" dirty="0" smtClean="0"/>
              <a:t> Management Server</a:t>
            </a:r>
          </a:p>
          <a:p>
            <a:pPr lvl="1" eaLnBrk="1" hangingPunct="1">
              <a:lnSpc>
                <a:spcPct val="80000"/>
              </a:lnSpc>
            </a:pPr>
            <a:r>
              <a:rPr lang="en-US" sz="2000" dirty="0" smtClean="0"/>
              <a:t>Win2k3 Blade</a:t>
            </a:r>
          </a:p>
        </p:txBody>
      </p:sp>
      <p:sp>
        <p:nvSpPr>
          <p:cNvPr id="31748" name="Content Placeholder 8"/>
          <p:cNvSpPr>
            <a:spLocks noGrp="1"/>
          </p:cNvSpPr>
          <p:nvPr>
            <p:ph sz="half" idx="2"/>
          </p:nvPr>
        </p:nvSpPr>
        <p:spPr/>
        <p:txBody>
          <a:bodyPr/>
          <a:lstStyle/>
          <a:p>
            <a:endParaRPr lang="en-US" smtClean="0"/>
          </a:p>
        </p:txBody>
      </p:sp>
      <p:pic>
        <p:nvPicPr>
          <p:cNvPr id="31751" name="Picture 5" descr="products_esx_diagram"/>
          <p:cNvPicPr>
            <a:picLocks noChangeAspect="1" noChangeArrowheads="1"/>
          </p:cNvPicPr>
          <p:nvPr/>
        </p:nvPicPr>
        <p:blipFill>
          <a:blip r:embed="rId3"/>
          <a:srcRect/>
          <a:stretch>
            <a:fillRect/>
          </a:stretch>
        </p:blipFill>
        <p:spPr bwMode="auto">
          <a:xfrm>
            <a:off x="5753100" y="2381250"/>
            <a:ext cx="2019300" cy="1905000"/>
          </a:xfrm>
          <a:prstGeom prst="rect">
            <a:avLst/>
          </a:prstGeom>
          <a:noFill/>
          <a:ln w="9525">
            <a:noFill/>
            <a:miter lim="800000"/>
            <a:headEnd/>
            <a:tailEnd/>
          </a:ln>
        </p:spPr>
      </p:pic>
      <p:pic>
        <p:nvPicPr>
          <p:cNvPr id="31752" name="Picture 7" descr="x3850"/>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791200" y="4495800"/>
            <a:ext cx="1981200" cy="198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Overview of virtualization topics</a:t>
            </a:r>
          </a:p>
          <a:p>
            <a:endParaRPr lang="en-US" dirty="0" smtClean="0"/>
          </a:p>
          <a:p>
            <a:r>
              <a:rPr lang="en-US" dirty="0" smtClean="0"/>
              <a:t>Storage Virtualization</a:t>
            </a:r>
          </a:p>
          <a:p>
            <a:pPr lvl="1"/>
            <a:r>
              <a:rPr lang="en-US" dirty="0" smtClean="0"/>
              <a:t>History at Seton Hall</a:t>
            </a:r>
          </a:p>
          <a:p>
            <a:pPr lvl="1"/>
            <a:r>
              <a:rPr lang="en-US" dirty="0" smtClean="0"/>
              <a:t>Design and selection of storage virtualization solution</a:t>
            </a:r>
          </a:p>
          <a:p>
            <a:pPr lvl="1"/>
            <a:r>
              <a:rPr lang="en-US" dirty="0" smtClean="0"/>
              <a:t>Overview of storage virtualization</a:t>
            </a:r>
          </a:p>
          <a:p>
            <a:pPr lvl="1">
              <a:buNone/>
            </a:pPr>
            <a:endParaRPr lang="en-US" dirty="0" smtClean="0"/>
          </a:p>
          <a:p>
            <a:r>
              <a:rPr lang="en-US" dirty="0" smtClean="0"/>
              <a:t>Server Virtualization</a:t>
            </a:r>
          </a:p>
          <a:p>
            <a:pPr lvl="1"/>
            <a:r>
              <a:rPr lang="en-US" dirty="0" smtClean="0"/>
              <a:t>History at Seton Hall</a:t>
            </a:r>
          </a:p>
          <a:p>
            <a:pPr lvl="1"/>
            <a:r>
              <a:rPr lang="en-US" dirty="0" smtClean="0"/>
              <a:t>Design and selection of server virtualization solution</a:t>
            </a:r>
          </a:p>
          <a:p>
            <a:pPr lvl="1"/>
            <a:r>
              <a:rPr lang="en-US" dirty="0" smtClean="0"/>
              <a:t>Overview of server virtualization</a:t>
            </a:r>
          </a:p>
          <a:p>
            <a:pPr lvl="1"/>
            <a:r>
              <a:rPr lang="en-US" dirty="0" smtClean="0"/>
              <a:t>Additional virtualization products</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Configuration (2)</a:t>
            </a:r>
            <a:endParaRPr lang="en-US" dirty="0"/>
          </a:p>
        </p:txBody>
      </p:sp>
      <p:sp>
        <p:nvSpPr>
          <p:cNvPr id="5" name="Can 4"/>
          <p:cNvSpPr/>
          <p:nvPr/>
        </p:nvSpPr>
        <p:spPr>
          <a:xfrm>
            <a:off x="2438400" y="5638800"/>
            <a:ext cx="6096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an 5"/>
          <p:cNvSpPr/>
          <p:nvPr/>
        </p:nvSpPr>
        <p:spPr>
          <a:xfrm>
            <a:off x="3429000" y="5638800"/>
            <a:ext cx="6096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an 6"/>
          <p:cNvSpPr/>
          <p:nvPr/>
        </p:nvSpPr>
        <p:spPr>
          <a:xfrm>
            <a:off x="4419600" y="5638800"/>
            <a:ext cx="6096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an 7"/>
          <p:cNvSpPr/>
          <p:nvPr/>
        </p:nvSpPr>
        <p:spPr>
          <a:xfrm>
            <a:off x="5410200" y="5638800"/>
            <a:ext cx="6096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286000" y="4800600"/>
            <a:ext cx="914400" cy="304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276600" y="4800600"/>
            <a:ext cx="914400" cy="304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267200" y="4800600"/>
            <a:ext cx="914400" cy="304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257800" y="4800600"/>
            <a:ext cx="914400" cy="304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2860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2590800" y="42672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8956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3528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657600" y="42672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9624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3434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648200" y="42672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9530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53340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5638800" y="42672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9436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381000" y="5791200"/>
            <a:ext cx="1371600" cy="646331"/>
          </a:xfrm>
          <a:prstGeom prst="rect">
            <a:avLst/>
          </a:prstGeom>
          <a:noFill/>
        </p:spPr>
        <p:txBody>
          <a:bodyPr wrap="square" rtlCol="0">
            <a:spAutoFit/>
          </a:bodyPr>
          <a:lstStyle/>
          <a:p>
            <a:r>
              <a:rPr lang="en-US" dirty="0" smtClean="0"/>
              <a:t>Storage (Virtual)</a:t>
            </a:r>
            <a:endParaRPr lang="en-US" dirty="0"/>
          </a:p>
        </p:txBody>
      </p:sp>
      <p:sp>
        <p:nvSpPr>
          <p:cNvPr id="28" name="Rectangle 27"/>
          <p:cNvSpPr/>
          <p:nvPr/>
        </p:nvSpPr>
        <p:spPr>
          <a:xfrm>
            <a:off x="2209800" y="3200400"/>
            <a:ext cx="6019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381000" y="4812268"/>
            <a:ext cx="1371600" cy="369332"/>
          </a:xfrm>
          <a:prstGeom prst="rect">
            <a:avLst/>
          </a:prstGeom>
          <a:noFill/>
        </p:spPr>
        <p:txBody>
          <a:bodyPr wrap="square" rtlCol="0">
            <a:spAutoFit/>
          </a:bodyPr>
          <a:lstStyle/>
          <a:p>
            <a:r>
              <a:rPr lang="en-US" dirty="0" smtClean="0"/>
              <a:t>VI3 Servers</a:t>
            </a:r>
            <a:endParaRPr lang="en-US" dirty="0"/>
          </a:p>
        </p:txBody>
      </p:sp>
      <p:sp>
        <p:nvSpPr>
          <p:cNvPr id="30" name="TextBox 29"/>
          <p:cNvSpPr txBox="1"/>
          <p:nvPr/>
        </p:nvSpPr>
        <p:spPr>
          <a:xfrm>
            <a:off x="381000" y="3886200"/>
            <a:ext cx="1170513" cy="646331"/>
          </a:xfrm>
          <a:prstGeom prst="rect">
            <a:avLst/>
          </a:prstGeom>
          <a:noFill/>
        </p:spPr>
        <p:txBody>
          <a:bodyPr wrap="none" rtlCol="0">
            <a:spAutoFit/>
          </a:bodyPr>
          <a:lstStyle/>
          <a:p>
            <a:r>
              <a:rPr lang="en-US" dirty="0" smtClean="0"/>
              <a:t>Virtual </a:t>
            </a:r>
          </a:p>
          <a:p>
            <a:r>
              <a:rPr lang="en-US" dirty="0" smtClean="0"/>
              <a:t>Machines</a:t>
            </a:r>
            <a:endParaRPr lang="en-US" dirty="0"/>
          </a:p>
        </p:txBody>
      </p:sp>
      <p:sp>
        <p:nvSpPr>
          <p:cNvPr id="31" name="TextBox 30"/>
          <p:cNvSpPr txBox="1"/>
          <p:nvPr/>
        </p:nvSpPr>
        <p:spPr>
          <a:xfrm>
            <a:off x="381000" y="3048000"/>
            <a:ext cx="1676400" cy="646331"/>
          </a:xfrm>
          <a:prstGeom prst="rect">
            <a:avLst/>
          </a:prstGeom>
          <a:noFill/>
        </p:spPr>
        <p:txBody>
          <a:bodyPr wrap="square" rtlCol="0">
            <a:spAutoFit/>
          </a:bodyPr>
          <a:lstStyle/>
          <a:p>
            <a:r>
              <a:rPr lang="en-US" dirty="0" err="1" smtClean="0"/>
              <a:t>VirtualCenter</a:t>
            </a:r>
            <a:endParaRPr lang="en-US" dirty="0" smtClean="0"/>
          </a:p>
          <a:p>
            <a:r>
              <a:rPr lang="en-US" dirty="0" smtClean="0"/>
              <a:t>(DRS)</a:t>
            </a:r>
            <a:endParaRPr lang="en-US" dirty="0"/>
          </a:p>
        </p:txBody>
      </p:sp>
      <p:sp>
        <p:nvSpPr>
          <p:cNvPr id="32" name="TextBox 31"/>
          <p:cNvSpPr txBox="1"/>
          <p:nvPr/>
        </p:nvSpPr>
        <p:spPr>
          <a:xfrm>
            <a:off x="2362200" y="2362200"/>
            <a:ext cx="2581156" cy="369332"/>
          </a:xfrm>
          <a:prstGeom prst="rect">
            <a:avLst/>
          </a:prstGeom>
          <a:noFill/>
        </p:spPr>
        <p:txBody>
          <a:bodyPr wrap="none" rtlCol="0">
            <a:spAutoFit/>
          </a:bodyPr>
          <a:lstStyle/>
          <a:p>
            <a:r>
              <a:rPr lang="en-US" dirty="0" smtClean="0"/>
              <a:t>Layers of Virtualization</a:t>
            </a:r>
            <a:endParaRPr lang="en-US" dirty="0"/>
          </a:p>
        </p:txBody>
      </p:sp>
      <p:sp>
        <p:nvSpPr>
          <p:cNvPr id="33" name="Rectangle 32"/>
          <p:cNvSpPr/>
          <p:nvPr/>
        </p:nvSpPr>
        <p:spPr>
          <a:xfrm>
            <a:off x="6248400" y="4800600"/>
            <a:ext cx="914400" cy="304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7239000" y="4800600"/>
            <a:ext cx="914400" cy="304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Can 34"/>
          <p:cNvSpPr/>
          <p:nvPr/>
        </p:nvSpPr>
        <p:spPr>
          <a:xfrm>
            <a:off x="6400800" y="5638800"/>
            <a:ext cx="6096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Can 35"/>
          <p:cNvSpPr/>
          <p:nvPr/>
        </p:nvSpPr>
        <p:spPr>
          <a:xfrm>
            <a:off x="7391400" y="5638800"/>
            <a:ext cx="6096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63246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6629400" y="42672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69342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73152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7620000" y="42672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79248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VMWare</a:t>
            </a:r>
            <a:r>
              <a:rPr lang="en-US" dirty="0" smtClean="0"/>
              <a:t> Products</a:t>
            </a:r>
            <a:endParaRPr lang="en-US" dirty="0"/>
          </a:p>
        </p:txBody>
      </p:sp>
      <p:sp>
        <p:nvSpPr>
          <p:cNvPr id="3" name="Content Placeholder 2"/>
          <p:cNvSpPr>
            <a:spLocks noGrp="1"/>
          </p:cNvSpPr>
          <p:nvPr>
            <p:ph idx="1"/>
          </p:nvPr>
        </p:nvSpPr>
        <p:spPr/>
        <p:txBody>
          <a:bodyPr/>
          <a:lstStyle/>
          <a:p>
            <a:pPr>
              <a:buNone/>
            </a:pPr>
            <a:endParaRPr lang="en-US" dirty="0" smtClean="0"/>
          </a:p>
          <a:p>
            <a:r>
              <a:rPr lang="en-US" dirty="0" err="1" smtClean="0"/>
              <a:t>VMWare</a:t>
            </a:r>
            <a:r>
              <a:rPr lang="en-US" dirty="0" smtClean="0"/>
              <a:t> VI3 Enterprise</a:t>
            </a:r>
          </a:p>
          <a:p>
            <a:endParaRPr lang="en-US" dirty="0" smtClean="0"/>
          </a:p>
          <a:p>
            <a:r>
              <a:rPr lang="en-US" dirty="0" err="1" smtClean="0"/>
              <a:t>VMWare</a:t>
            </a:r>
            <a:r>
              <a:rPr lang="en-US" dirty="0" smtClean="0"/>
              <a:t> VDI</a:t>
            </a:r>
          </a:p>
          <a:p>
            <a:endParaRPr lang="en-US" dirty="0" smtClean="0"/>
          </a:p>
          <a:p>
            <a:r>
              <a:rPr lang="en-US" dirty="0" err="1" smtClean="0"/>
              <a:t>VMWare</a:t>
            </a:r>
            <a:r>
              <a:rPr lang="en-US" dirty="0" smtClean="0"/>
              <a:t> SRM</a:t>
            </a:r>
          </a:p>
          <a:p>
            <a:endParaRPr lang="en-US" dirty="0" smtClean="0"/>
          </a:p>
          <a:p>
            <a:r>
              <a:rPr lang="en-US" dirty="0" err="1" smtClean="0"/>
              <a:t>VMWare</a:t>
            </a:r>
            <a:r>
              <a:rPr lang="en-US" dirty="0" smtClean="0"/>
              <a:t> Lifecycle Manager</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533400" y="609600"/>
            <a:ext cx="8229600" cy="1066800"/>
          </a:xfrm>
        </p:spPr>
        <p:txBody>
          <a:bodyPr>
            <a:normAutofit fontScale="90000"/>
          </a:bodyPr>
          <a:lstStyle/>
          <a:p>
            <a:pPr eaLnBrk="1" hangingPunct="1"/>
            <a:r>
              <a:rPr lang="en-US" dirty="0" smtClean="0"/>
              <a:t>Server Virtualization – Virtual Center</a:t>
            </a:r>
          </a:p>
        </p:txBody>
      </p:sp>
      <p:sp>
        <p:nvSpPr>
          <p:cNvPr id="33797" name="Rectangle 3"/>
          <p:cNvSpPr>
            <a:spLocks noGrp="1" noChangeAspect="1" noChangeArrowheads="1"/>
          </p:cNvSpPr>
          <p:nvPr>
            <p:ph type="body" idx="1"/>
          </p:nvPr>
        </p:nvSpPr>
        <p:spPr>
          <a:xfrm>
            <a:off x="533400" y="1447800"/>
            <a:ext cx="8229600" cy="2286000"/>
          </a:xfrm>
        </p:spPr>
        <p:txBody>
          <a:bodyPr>
            <a:normAutofit fontScale="92500" lnSpcReduction="10000"/>
          </a:bodyPr>
          <a:lstStyle/>
          <a:p>
            <a:pPr eaLnBrk="1" hangingPunct="1"/>
            <a:r>
              <a:rPr lang="en-US" dirty="0" smtClean="0"/>
              <a:t>Virtual Center</a:t>
            </a:r>
          </a:p>
          <a:p>
            <a:pPr lvl="1" eaLnBrk="1" hangingPunct="1"/>
            <a:r>
              <a:rPr lang="en-US" dirty="0" smtClean="0"/>
              <a:t>Single management console to view all </a:t>
            </a:r>
            <a:r>
              <a:rPr lang="en-US" dirty="0" err="1" smtClean="0"/>
              <a:t>VMWare</a:t>
            </a:r>
            <a:r>
              <a:rPr lang="en-US" dirty="0" smtClean="0"/>
              <a:t> servers</a:t>
            </a:r>
          </a:p>
          <a:p>
            <a:pPr lvl="1" eaLnBrk="1" hangingPunct="1"/>
            <a:r>
              <a:rPr lang="en-US" dirty="0" smtClean="0"/>
              <a:t>Can be single point of failure (won’t bring down VMs)</a:t>
            </a:r>
          </a:p>
          <a:p>
            <a:pPr lvl="1" eaLnBrk="1" hangingPunct="1"/>
            <a:r>
              <a:rPr lang="en-US" dirty="0" smtClean="0"/>
              <a:t>Required for </a:t>
            </a:r>
            <a:r>
              <a:rPr lang="en-US" dirty="0" err="1" smtClean="0"/>
              <a:t>Vmotion</a:t>
            </a:r>
            <a:r>
              <a:rPr lang="en-US" dirty="0" smtClean="0"/>
              <a:t>, HA/DR</a:t>
            </a:r>
          </a:p>
          <a:p>
            <a:pPr lvl="1" eaLnBrk="1" hangingPunct="1"/>
            <a:r>
              <a:rPr lang="en-US" dirty="0" smtClean="0"/>
              <a:t>Accounts can be from Active Directory</a:t>
            </a:r>
          </a:p>
          <a:p>
            <a:pPr lvl="1" eaLnBrk="1" hangingPunct="1"/>
            <a:endParaRPr lang="en-US" dirty="0" smtClean="0"/>
          </a:p>
        </p:txBody>
      </p:sp>
      <p:pic>
        <p:nvPicPr>
          <p:cNvPr id="33798" name="Picture 5" descr="virtualcenter"/>
          <p:cNvPicPr>
            <a:picLocks noChangeAspect="1" noChangeArrowheads="1"/>
          </p:cNvPicPr>
          <p:nvPr/>
        </p:nvPicPr>
        <p:blipFill>
          <a:blip r:embed="rId2"/>
          <a:srcRect/>
          <a:stretch>
            <a:fillRect/>
          </a:stretch>
        </p:blipFill>
        <p:spPr bwMode="auto">
          <a:xfrm>
            <a:off x="1066800" y="3810000"/>
            <a:ext cx="7543800" cy="243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smtClean="0"/>
              <a:t>Server Virtualization - </a:t>
            </a:r>
            <a:r>
              <a:rPr lang="en-US" dirty="0" err="1" smtClean="0"/>
              <a:t>Vmotion</a:t>
            </a:r>
            <a:endParaRPr lang="en-US" dirty="0" smtClean="0"/>
          </a:p>
        </p:txBody>
      </p:sp>
      <p:sp>
        <p:nvSpPr>
          <p:cNvPr id="34819" name="Content Placeholder 2"/>
          <p:cNvSpPr>
            <a:spLocks noGrp="1"/>
          </p:cNvSpPr>
          <p:nvPr>
            <p:ph idx="1"/>
          </p:nvPr>
        </p:nvSpPr>
        <p:spPr/>
        <p:txBody>
          <a:bodyPr>
            <a:normAutofit fontScale="92500" lnSpcReduction="20000"/>
          </a:bodyPr>
          <a:lstStyle/>
          <a:p>
            <a:pPr eaLnBrk="1" hangingPunct="1">
              <a:lnSpc>
                <a:spcPct val="80000"/>
              </a:lnSpc>
            </a:pPr>
            <a:r>
              <a:rPr lang="en-US" dirty="0" err="1" smtClean="0"/>
              <a:t>Vmotion</a:t>
            </a:r>
            <a:r>
              <a:rPr lang="en-US" dirty="0" smtClean="0"/>
              <a:t> (Server and Storage)</a:t>
            </a:r>
          </a:p>
          <a:p>
            <a:pPr eaLnBrk="1" hangingPunct="1">
              <a:lnSpc>
                <a:spcPct val="80000"/>
              </a:lnSpc>
              <a:buFontTx/>
              <a:buNone/>
            </a:pPr>
            <a:endParaRPr lang="en-US" dirty="0" smtClean="0"/>
          </a:p>
          <a:p>
            <a:pPr lvl="1" eaLnBrk="1" hangingPunct="1">
              <a:lnSpc>
                <a:spcPct val="80000"/>
              </a:lnSpc>
            </a:pPr>
            <a:r>
              <a:rPr lang="en-US" dirty="0" smtClean="0"/>
              <a:t>“Live” migration of virtual machines between </a:t>
            </a:r>
            <a:r>
              <a:rPr lang="en-US" dirty="0" err="1" smtClean="0"/>
              <a:t>VMWare</a:t>
            </a:r>
            <a:r>
              <a:rPr lang="en-US" dirty="0" smtClean="0"/>
              <a:t> servers</a:t>
            </a:r>
          </a:p>
          <a:p>
            <a:pPr lvl="1" eaLnBrk="1" hangingPunct="1">
              <a:lnSpc>
                <a:spcPct val="80000"/>
              </a:lnSpc>
              <a:buFontTx/>
              <a:buNone/>
            </a:pPr>
            <a:endParaRPr lang="en-US" dirty="0" smtClean="0"/>
          </a:p>
          <a:p>
            <a:pPr lvl="1" eaLnBrk="1" hangingPunct="1">
              <a:lnSpc>
                <a:spcPct val="80000"/>
              </a:lnSpc>
            </a:pPr>
            <a:r>
              <a:rPr lang="en-US" dirty="0" smtClean="0"/>
              <a:t>Requires dedicated </a:t>
            </a:r>
            <a:r>
              <a:rPr lang="en-US" dirty="0" err="1" smtClean="0"/>
              <a:t>GigE</a:t>
            </a:r>
            <a:r>
              <a:rPr lang="en-US" dirty="0" smtClean="0"/>
              <a:t> connection</a:t>
            </a:r>
          </a:p>
          <a:p>
            <a:pPr lvl="1" eaLnBrk="1" hangingPunct="1">
              <a:lnSpc>
                <a:spcPct val="80000"/>
              </a:lnSpc>
              <a:buFontTx/>
              <a:buNone/>
            </a:pPr>
            <a:endParaRPr lang="en-US" dirty="0" smtClean="0"/>
          </a:p>
          <a:p>
            <a:pPr lvl="1" eaLnBrk="1" hangingPunct="1">
              <a:lnSpc>
                <a:spcPct val="80000"/>
              </a:lnSpc>
            </a:pPr>
            <a:r>
              <a:rPr lang="en-US" dirty="0" smtClean="0"/>
              <a:t>Requires shared SAN disks (VMFS)</a:t>
            </a:r>
          </a:p>
          <a:p>
            <a:pPr lvl="1" eaLnBrk="1" hangingPunct="1">
              <a:lnSpc>
                <a:spcPct val="80000"/>
              </a:lnSpc>
              <a:buFontTx/>
              <a:buNone/>
            </a:pPr>
            <a:endParaRPr lang="en-US" dirty="0" smtClean="0"/>
          </a:p>
          <a:p>
            <a:pPr lvl="1" eaLnBrk="1" hangingPunct="1">
              <a:lnSpc>
                <a:spcPct val="80000"/>
              </a:lnSpc>
            </a:pPr>
            <a:r>
              <a:rPr lang="en-US" dirty="0" smtClean="0"/>
              <a:t>Requires “like” CPUs on </a:t>
            </a:r>
            <a:r>
              <a:rPr lang="en-US" dirty="0" err="1" smtClean="0"/>
              <a:t>VMWare</a:t>
            </a:r>
            <a:r>
              <a:rPr lang="en-US" dirty="0" smtClean="0"/>
              <a:t> servers</a:t>
            </a:r>
          </a:p>
          <a:p>
            <a:pPr lvl="2" eaLnBrk="1" hangingPunct="1">
              <a:lnSpc>
                <a:spcPct val="80000"/>
              </a:lnSpc>
            </a:pPr>
            <a:r>
              <a:rPr lang="en-US" dirty="0" smtClean="0"/>
              <a:t>Review </a:t>
            </a:r>
            <a:r>
              <a:rPr lang="en-US" dirty="0" err="1" smtClean="0"/>
              <a:t>VMWare</a:t>
            </a:r>
            <a:r>
              <a:rPr lang="en-US" dirty="0" smtClean="0"/>
              <a:t> documentation closely</a:t>
            </a:r>
          </a:p>
          <a:p>
            <a:pPr lvl="2" eaLnBrk="1" hangingPunct="1">
              <a:lnSpc>
                <a:spcPct val="80000"/>
              </a:lnSpc>
            </a:pPr>
            <a:endParaRPr lang="en-US" dirty="0" smtClean="0"/>
          </a:p>
          <a:p>
            <a:pPr lvl="1" eaLnBrk="1" hangingPunct="1">
              <a:lnSpc>
                <a:spcPct val="80000"/>
              </a:lnSpc>
            </a:pPr>
            <a:r>
              <a:rPr lang="en-US" dirty="0" err="1" smtClean="0"/>
              <a:t>VirtualCenter</a:t>
            </a:r>
            <a:r>
              <a:rPr lang="en-US" dirty="0" smtClean="0"/>
              <a:t> can dynamically move VMs based on system load (Distributed Resource Scheduler)</a:t>
            </a:r>
          </a:p>
          <a:p>
            <a:pPr lvl="1" eaLnBrk="1" hangingPunct="1">
              <a:lnSpc>
                <a:spcPct val="80000"/>
              </a:lnSpc>
            </a:pPr>
            <a:endParaRPr lang="en-US" dirty="0" smtClean="0"/>
          </a:p>
          <a:p>
            <a:pPr lvl="1" eaLnBrk="1" hangingPunct="1">
              <a:lnSpc>
                <a:spcPct val="80000"/>
              </a:lnSpc>
            </a:pPr>
            <a:r>
              <a:rPr lang="en-US" dirty="0" err="1" smtClean="0"/>
              <a:t>VMWare</a:t>
            </a:r>
            <a:r>
              <a:rPr lang="en-US" dirty="0" smtClean="0"/>
              <a:t> also includes “Storage </a:t>
            </a:r>
            <a:r>
              <a:rPr lang="en-US" dirty="0" err="1" smtClean="0"/>
              <a:t>Vmotion</a:t>
            </a:r>
            <a:r>
              <a:rPr lang="en-US" dirty="0" smtClean="0"/>
              <a:t>” for similar abilities for storage</a:t>
            </a:r>
          </a:p>
          <a:p>
            <a:endParaRPr lang="en-US"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dirty="0" smtClean="0"/>
              <a:t>Seton Hall Server Virtualization (1)</a:t>
            </a:r>
          </a:p>
        </p:txBody>
      </p:sp>
      <p:sp>
        <p:nvSpPr>
          <p:cNvPr id="35843" name="Content Placeholder 2"/>
          <p:cNvSpPr>
            <a:spLocks noGrp="1"/>
          </p:cNvSpPr>
          <p:nvPr>
            <p:ph idx="1"/>
          </p:nvPr>
        </p:nvSpPr>
        <p:spPr/>
        <p:txBody>
          <a:bodyPr>
            <a:normAutofit lnSpcReduction="10000"/>
          </a:bodyPr>
          <a:lstStyle/>
          <a:p>
            <a:pPr eaLnBrk="1" hangingPunct="1"/>
            <a:endParaRPr lang="en-US" dirty="0" smtClean="0"/>
          </a:p>
          <a:p>
            <a:pPr eaLnBrk="1" hangingPunct="1"/>
            <a:r>
              <a:rPr lang="en-US" dirty="0" smtClean="0"/>
              <a:t>How Seton Hall is utilizing Server Virtualization</a:t>
            </a:r>
          </a:p>
          <a:p>
            <a:pPr eaLnBrk="1" hangingPunct="1">
              <a:buFontTx/>
              <a:buNone/>
            </a:pPr>
            <a:endParaRPr lang="en-US" dirty="0" smtClean="0"/>
          </a:p>
          <a:p>
            <a:pPr lvl="1" eaLnBrk="1" hangingPunct="1"/>
            <a:r>
              <a:rPr lang="en-US" dirty="0" smtClean="0"/>
              <a:t>100+ Virtual Machines</a:t>
            </a:r>
          </a:p>
          <a:p>
            <a:pPr lvl="1" eaLnBrk="1" hangingPunct="1"/>
            <a:endParaRPr lang="en-US" dirty="0" smtClean="0"/>
          </a:p>
          <a:p>
            <a:pPr lvl="1" eaLnBrk="1" hangingPunct="1"/>
            <a:r>
              <a:rPr lang="en-US" dirty="0" smtClean="0"/>
              <a:t>Includes both production and development systems</a:t>
            </a:r>
          </a:p>
          <a:p>
            <a:pPr lvl="1" eaLnBrk="1" hangingPunct="1"/>
            <a:endParaRPr lang="en-US" dirty="0" smtClean="0"/>
          </a:p>
          <a:p>
            <a:pPr lvl="1" eaLnBrk="1" hangingPunct="1"/>
            <a:r>
              <a:rPr lang="en-US" dirty="0" err="1" smtClean="0"/>
              <a:t>Vmotion</a:t>
            </a:r>
            <a:r>
              <a:rPr lang="en-US" dirty="0" smtClean="0"/>
              <a:t>/DRS implemented to avoid VMware system downtime</a:t>
            </a:r>
          </a:p>
          <a:p>
            <a:endParaRPr lang="en-US"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dirty="0" smtClean="0"/>
              <a:t>Seton Hall Server Virtualization (2)</a:t>
            </a:r>
          </a:p>
        </p:txBody>
      </p:sp>
      <p:sp>
        <p:nvSpPr>
          <p:cNvPr id="36867" name="Content Placeholder 2"/>
          <p:cNvSpPr>
            <a:spLocks noGrp="1"/>
          </p:cNvSpPr>
          <p:nvPr>
            <p:ph idx="1"/>
          </p:nvPr>
        </p:nvSpPr>
        <p:spPr/>
        <p:txBody>
          <a:bodyPr>
            <a:normAutofit lnSpcReduction="10000"/>
          </a:bodyPr>
          <a:lstStyle/>
          <a:p>
            <a:pPr eaLnBrk="1" hangingPunct="1"/>
            <a:endParaRPr lang="en-US" dirty="0" smtClean="0"/>
          </a:p>
          <a:p>
            <a:pPr eaLnBrk="1" hangingPunct="1"/>
            <a:r>
              <a:rPr lang="en-US" dirty="0" smtClean="0"/>
              <a:t>How Seton Hall is utilizing Server Virtualization</a:t>
            </a:r>
          </a:p>
          <a:p>
            <a:pPr eaLnBrk="1" hangingPunct="1">
              <a:buFontTx/>
              <a:buNone/>
            </a:pPr>
            <a:endParaRPr lang="en-US" dirty="0" smtClean="0"/>
          </a:p>
          <a:p>
            <a:pPr lvl="1" eaLnBrk="1" hangingPunct="1">
              <a:lnSpc>
                <a:spcPct val="90000"/>
              </a:lnSpc>
            </a:pPr>
            <a:r>
              <a:rPr lang="en-US" dirty="0" smtClean="0"/>
              <a:t>Remote access to development systems</a:t>
            </a:r>
          </a:p>
          <a:p>
            <a:pPr lvl="2" eaLnBrk="1" hangingPunct="1">
              <a:lnSpc>
                <a:spcPct val="90000"/>
              </a:lnSpc>
            </a:pPr>
            <a:r>
              <a:rPr lang="en-US" dirty="0" smtClean="0"/>
              <a:t>From user’s desktop</a:t>
            </a:r>
          </a:p>
          <a:p>
            <a:pPr lvl="2" eaLnBrk="1" hangingPunct="1">
              <a:lnSpc>
                <a:spcPct val="90000"/>
              </a:lnSpc>
            </a:pPr>
            <a:r>
              <a:rPr lang="en-US" dirty="0" smtClean="0"/>
              <a:t>Remote media mount (CD, Floppy, etc)</a:t>
            </a:r>
          </a:p>
          <a:p>
            <a:pPr lvl="2" eaLnBrk="1" hangingPunct="1">
              <a:lnSpc>
                <a:spcPct val="90000"/>
              </a:lnSpc>
              <a:buFont typeface="Wingdings" pitchFamily="2" charset="2"/>
              <a:buNone/>
            </a:pPr>
            <a:endParaRPr lang="en-US" dirty="0" smtClean="0"/>
          </a:p>
          <a:p>
            <a:pPr lvl="1" eaLnBrk="1" hangingPunct="1">
              <a:lnSpc>
                <a:spcPct val="90000"/>
              </a:lnSpc>
            </a:pPr>
            <a:r>
              <a:rPr lang="en-US" dirty="0" smtClean="0"/>
              <a:t>Storage flexibility (adding virtual disks on the fly)</a:t>
            </a:r>
          </a:p>
          <a:p>
            <a:pPr lvl="1" eaLnBrk="1" hangingPunct="1">
              <a:lnSpc>
                <a:spcPct val="90000"/>
              </a:lnSpc>
              <a:buFontTx/>
              <a:buNone/>
            </a:pPr>
            <a:endParaRPr lang="en-US" dirty="0" smtClean="0"/>
          </a:p>
          <a:p>
            <a:pPr lvl="1" eaLnBrk="1" hangingPunct="1">
              <a:lnSpc>
                <a:spcPct val="90000"/>
              </a:lnSpc>
            </a:pPr>
            <a:r>
              <a:rPr lang="en-US" dirty="0" smtClean="0"/>
              <a:t>“Virtual Appliances”</a:t>
            </a:r>
          </a:p>
          <a:p>
            <a:pPr lvl="2" eaLnBrk="1" hangingPunct="1">
              <a:lnSpc>
                <a:spcPct val="90000"/>
              </a:lnSpc>
            </a:pPr>
            <a:r>
              <a:rPr lang="en-US" dirty="0" smtClean="0"/>
              <a:t>http://www.vmware.com/appliances</a:t>
            </a:r>
          </a:p>
          <a:p>
            <a:endParaRPr lang="en-US"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smtClean="0"/>
              <a:t>Seton Hall Server Virtualization (3)</a:t>
            </a:r>
          </a:p>
        </p:txBody>
      </p:sp>
      <p:sp>
        <p:nvSpPr>
          <p:cNvPr id="37891" name="Content Placeholder 2"/>
          <p:cNvSpPr>
            <a:spLocks noGrp="1"/>
          </p:cNvSpPr>
          <p:nvPr>
            <p:ph idx="1"/>
          </p:nvPr>
        </p:nvSpPr>
        <p:spPr/>
        <p:txBody>
          <a:bodyPr/>
          <a:lstStyle/>
          <a:p>
            <a:pPr eaLnBrk="1" hangingPunct="1"/>
            <a:endParaRPr lang="en-US" dirty="0" smtClean="0"/>
          </a:p>
          <a:p>
            <a:pPr eaLnBrk="1" hangingPunct="1"/>
            <a:r>
              <a:rPr lang="en-US" dirty="0" smtClean="0"/>
              <a:t>How Seton Hall is utilizing Server Virtualization</a:t>
            </a:r>
          </a:p>
          <a:p>
            <a:pPr eaLnBrk="1" hangingPunct="1">
              <a:buFontTx/>
              <a:buNone/>
            </a:pPr>
            <a:endParaRPr lang="en-US" dirty="0" smtClean="0"/>
          </a:p>
          <a:p>
            <a:pPr lvl="1" eaLnBrk="1" hangingPunct="1"/>
            <a:r>
              <a:rPr lang="en-US" dirty="0" smtClean="0"/>
              <a:t>Migration of old hardware/servers</a:t>
            </a:r>
          </a:p>
          <a:p>
            <a:pPr lvl="2" eaLnBrk="1" hangingPunct="1"/>
            <a:r>
              <a:rPr lang="en-US" dirty="0" smtClean="0"/>
              <a:t>Out of date/out of warrantee physical hardware</a:t>
            </a:r>
          </a:p>
          <a:p>
            <a:pPr lvl="2" eaLnBrk="1" hangingPunct="1"/>
            <a:endParaRPr lang="en-US" dirty="0" smtClean="0"/>
          </a:p>
          <a:p>
            <a:pPr lvl="1" eaLnBrk="1" hangingPunct="1"/>
            <a:r>
              <a:rPr lang="en-US" dirty="0" smtClean="0"/>
              <a:t>Schedule restarts/power on-off/relocation of VMs</a:t>
            </a:r>
          </a:p>
          <a:p>
            <a:endParaRPr lang="en-US"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normAutofit fontScale="90000"/>
          </a:bodyPr>
          <a:lstStyle/>
          <a:p>
            <a:r>
              <a:rPr lang="en-US" dirty="0" smtClean="0"/>
              <a:t>Seton Hall Server Virtualization – Performance</a:t>
            </a:r>
          </a:p>
        </p:txBody>
      </p:sp>
      <p:sp>
        <p:nvSpPr>
          <p:cNvPr id="38915" name="Content Placeholder 2"/>
          <p:cNvSpPr>
            <a:spLocks noGrp="1"/>
          </p:cNvSpPr>
          <p:nvPr>
            <p:ph idx="1"/>
          </p:nvPr>
        </p:nvSpPr>
        <p:spPr/>
        <p:txBody>
          <a:bodyPr/>
          <a:lstStyle/>
          <a:p>
            <a:pPr eaLnBrk="1" hangingPunct="1"/>
            <a:endParaRPr lang="en-US" dirty="0" smtClean="0"/>
          </a:p>
          <a:p>
            <a:pPr eaLnBrk="1" hangingPunct="1"/>
            <a:r>
              <a:rPr lang="en-US" sz="2800" dirty="0" smtClean="0"/>
              <a:t>Sample Seton Hall Applications</a:t>
            </a:r>
          </a:p>
          <a:p>
            <a:pPr eaLnBrk="1" hangingPunct="1">
              <a:buFont typeface="Wingdings" pitchFamily="2" charset="2"/>
              <a:buNone/>
            </a:pPr>
            <a:endParaRPr lang="en-US" sz="2800" dirty="0" smtClean="0"/>
          </a:p>
          <a:p>
            <a:pPr lvl="1" eaLnBrk="1" hangingPunct="1"/>
            <a:r>
              <a:rPr lang="en-US" sz="2400" dirty="0" smtClean="0"/>
              <a:t>Oracle Identity Manager (Production + Development)</a:t>
            </a:r>
          </a:p>
          <a:p>
            <a:pPr lvl="1" eaLnBrk="1" hangingPunct="1"/>
            <a:r>
              <a:rPr lang="en-US" sz="2400" dirty="0" smtClean="0"/>
              <a:t>Cacti SNMP statistics (Production)</a:t>
            </a:r>
          </a:p>
          <a:p>
            <a:pPr lvl="1" eaLnBrk="1" hangingPunct="1"/>
            <a:r>
              <a:rPr lang="en-US" sz="2400" dirty="0" err="1" smtClean="0"/>
              <a:t>ezProxy</a:t>
            </a:r>
            <a:r>
              <a:rPr lang="en-US" sz="2400" dirty="0" smtClean="0"/>
              <a:t> reverse proxy server (Production)</a:t>
            </a:r>
          </a:p>
          <a:p>
            <a:pPr lvl="1" eaLnBrk="1" hangingPunct="1"/>
            <a:r>
              <a:rPr lang="en-US" sz="2400" dirty="0" smtClean="0"/>
              <a:t>R25 Scheduling (Development)</a:t>
            </a:r>
          </a:p>
          <a:p>
            <a:pPr lvl="1" eaLnBrk="1" hangingPunct="1"/>
            <a:r>
              <a:rPr lang="en-US" sz="2400" dirty="0" smtClean="0"/>
              <a:t>Active Directory (Development)</a:t>
            </a:r>
          </a:p>
          <a:p>
            <a:pPr lvl="1" eaLnBrk="1" hangingPunct="1"/>
            <a:r>
              <a:rPr lang="en-US" sz="2400" dirty="0" err="1" smtClean="0"/>
              <a:t>Sungard</a:t>
            </a:r>
            <a:r>
              <a:rPr lang="en-US" sz="2400" dirty="0" smtClean="0"/>
              <a:t> Banner (Development)</a:t>
            </a:r>
          </a:p>
          <a:p>
            <a:pPr lvl="1" eaLnBrk="1" hangingPunct="1"/>
            <a:r>
              <a:rPr lang="en-US" sz="2400" dirty="0" smtClean="0"/>
              <a:t>Lecture123 (Production)</a:t>
            </a:r>
          </a:p>
          <a:p>
            <a:endParaRPr lang="en-US"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normAutofit fontScale="90000"/>
          </a:bodyPr>
          <a:lstStyle/>
          <a:p>
            <a:r>
              <a:rPr lang="en-US" smtClean="0"/>
              <a:t>Seton Hall Server Virtualization – Performance</a:t>
            </a:r>
          </a:p>
        </p:txBody>
      </p:sp>
      <p:sp>
        <p:nvSpPr>
          <p:cNvPr id="39939" name="Content Placeholder 8"/>
          <p:cNvSpPr>
            <a:spLocks noGrp="1"/>
          </p:cNvSpPr>
          <p:nvPr>
            <p:ph sz="half" idx="1"/>
          </p:nvPr>
        </p:nvSpPr>
        <p:spPr/>
        <p:txBody>
          <a:bodyPr/>
          <a:lstStyle/>
          <a:p>
            <a:pPr eaLnBrk="1" hangingPunct="1"/>
            <a:endParaRPr lang="en-US" dirty="0" smtClean="0"/>
          </a:p>
          <a:p>
            <a:pPr eaLnBrk="1" hangingPunct="1"/>
            <a:endParaRPr lang="en-US" dirty="0" smtClean="0"/>
          </a:p>
          <a:p>
            <a:pPr eaLnBrk="1" hangingPunct="1"/>
            <a:r>
              <a:rPr lang="en-US" sz="2200" dirty="0" err="1" smtClean="0"/>
              <a:t>VMWare</a:t>
            </a:r>
            <a:r>
              <a:rPr lang="en-US" sz="2200" dirty="0" smtClean="0"/>
              <a:t> ESX Server and </a:t>
            </a:r>
            <a:r>
              <a:rPr lang="en-US" sz="2200" dirty="0" err="1" smtClean="0"/>
              <a:t>VirtualCenter</a:t>
            </a:r>
            <a:r>
              <a:rPr lang="en-US" sz="2200" dirty="0" smtClean="0"/>
              <a:t> provide performance graphs</a:t>
            </a:r>
          </a:p>
          <a:p>
            <a:pPr eaLnBrk="1" hangingPunct="1"/>
            <a:endParaRPr lang="en-US" sz="2200" dirty="0" smtClean="0"/>
          </a:p>
          <a:p>
            <a:pPr lvl="1" eaLnBrk="1" hangingPunct="1"/>
            <a:r>
              <a:rPr lang="en-US" sz="2000" dirty="0" smtClean="0"/>
              <a:t>Exportable to Excel</a:t>
            </a:r>
          </a:p>
          <a:p>
            <a:endParaRPr lang="en-US" dirty="0" smtClean="0"/>
          </a:p>
        </p:txBody>
      </p:sp>
      <p:pic>
        <p:nvPicPr>
          <p:cNvPr id="39942" name="Picture 6" descr="performance-report-vmware"/>
          <p:cNvPicPr>
            <a:picLocks noGrp="1" noChangeAspect="1" noChangeArrowheads="1"/>
          </p:cNvPicPr>
          <p:nvPr>
            <p:ph sz="half" idx="2"/>
          </p:nvPr>
        </p:nvPicPr>
        <p:blipFill>
          <a:blip r:embed="rId2"/>
          <a:srcRect/>
          <a:stretch>
            <a:fillRect/>
          </a:stretch>
        </p:blipFill>
        <p:spPr>
          <a:xfrm>
            <a:off x="5029200" y="1714500"/>
            <a:ext cx="3295650" cy="5143500"/>
          </a:xfrm>
          <a:noFill/>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609600"/>
            <a:ext cx="8229600" cy="1066800"/>
          </a:xfrm>
        </p:spPr>
        <p:txBody>
          <a:bodyPr>
            <a:normAutofit/>
          </a:bodyPr>
          <a:lstStyle/>
          <a:p>
            <a:r>
              <a:rPr lang="en-US" dirty="0" smtClean="0"/>
              <a:t>Sample Performance Reports (1)</a:t>
            </a:r>
          </a:p>
        </p:txBody>
      </p:sp>
      <p:sp>
        <p:nvSpPr>
          <p:cNvPr id="44035" name="Content Placeholder 2"/>
          <p:cNvSpPr>
            <a:spLocks noGrp="1"/>
          </p:cNvSpPr>
          <p:nvPr>
            <p:ph idx="1"/>
          </p:nvPr>
        </p:nvSpPr>
        <p:spPr>
          <a:xfrm>
            <a:off x="457200" y="1371600"/>
            <a:ext cx="8229600" cy="4325112"/>
          </a:xfrm>
        </p:spPr>
        <p:txBody>
          <a:bodyPr/>
          <a:lstStyle/>
          <a:p>
            <a:r>
              <a:rPr lang="en-US" dirty="0" smtClean="0"/>
              <a:t>Banner Application Server Performance - CPU</a:t>
            </a:r>
          </a:p>
        </p:txBody>
      </p:sp>
      <p:graphicFrame>
        <p:nvGraphicFramePr>
          <p:cNvPr id="8" name="Chart 7"/>
          <p:cNvGraphicFramePr>
            <a:graphicFrameLocks/>
          </p:cNvGraphicFramePr>
          <p:nvPr/>
        </p:nvGraphicFramePr>
        <p:xfrm>
          <a:off x="762000" y="2133600"/>
          <a:ext cx="7010400" cy="45243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Virtualization</a:t>
            </a:r>
            <a:endParaRPr lang="en-US" dirty="0"/>
          </a:p>
        </p:txBody>
      </p:sp>
      <p:sp>
        <p:nvSpPr>
          <p:cNvPr id="3" name="Content Placeholder 2"/>
          <p:cNvSpPr>
            <a:spLocks noGrp="1"/>
          </p:cNvSpPr>
          <p:nvPr>
            <p:ph idx="1"/>
          </p:nvPr>
        </p:nvSpPr>
        <p:spPr/>
        <p:txBody>
          <a:bodyPr/>
          <a:lstStyle/>
          <a:p>
            <a:r>
              <a:rPr lang="en-US" dirty="0" smtClean="0"/>
              <a:t>Presentation focus is on Storage and Server virtualization</a:t>
            </a:r>
          </a:p>
          <a:p>
            <a:pPr>
              <a:buNone/>
            </a:pPr>
            <a:endParaRPr lang="en-US" dirty="0" smtClean="0"/>
          </a:p>
          <a:p>
            <a:r>
              <a:rPr lang="en-US" dirty="0" smtClean="0"/>
              <a:t>All part of a major virtualization effort</a:t>
            </a:r>
          </a:p>
          <a:p>
            <a:pPr lvl="1"/>
            <a:r>
              <a:rPr lang="en-US" dirty="0" smtClean="0"/>
              <a:t>Storage</a:t>
            </a:r>
          </a:p>
          <a:p>
            <a:pPr lvl="1"/>
            <a:r>
              <a:rPr lang="en-US" dirty="0" smtClean="0"/>
              <a:t>Network</a:t>
            </a:r>
          </a:p>
          <a:p>
            <a:pPr lvl="1"/>
            <a:r>
              <a:rPr lang="en-US" dirty="0" smtClean="0"/>
              <a:t>Servers</a:t>
            </a:r>
          </a:p>
          <a:p>
            <a:pPr lvl="1"/>
            <a:r>
              <a:rPr lang="en-US" dirty="0" smtClean="0"/>
              <a:t>Desktops</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457200" y="609600"/>
            <a:ext cx="8229600" cy="1066800"/>
          </a:xfrm>
        </p:spPr>
        <p:txBody>
          <a:bodyPr>
            <a:normAutofit/>
          </a:bodyPr>
          <a:lstStyle/>
          <a:p>
            <a:r>
              <a:rPr lang="en-US" dirty="0" smtClean="0"/>
              <a:t>Sample Performance Reports (2)</a:t>
            </a:r>
          </a:p>
        </p:txBody>
      </p:sp>
      <p:sp>
        <p:nvSpPr>
          <p:cNvPr id="45059" name="Content Placeholder 2"/>
          <p:cNvSpPr>
            <a:spLocks noGrp="1"/>
          </p:cNvSpPr>
          <p:nvPr>
            <p:ph idx="1"/>
          </p:nvPr>
        </p:nvSpPr>
        <p:spPr>
          <a:xfrm>
            <a:off x="381000" y="1371600"/>
            <a:ext cx="8229600" cy="4325112"/>
          </a:xfrm>
        </p:spPr>
        <p:txBody>
          <a:bodyPr/>
          <a:lstStyle/>
          <a:p>
            <a:r>
              <a:rPr lang="en-US" dirty="0" smtClean="0"/>
              <a:t>Banner Application Server Performance - Disk</a:t>
            </a:r>
          </a:p>
        </p:txBody>
      </p:sp>
      <p:graphicFrame>
        <p:nvGraphicFramePr>
          <p:cNvPr id="11" name="Chart 10"/>
          <p:cNvGraphicFramePr>
            <a:graphicFrameLocks/>
          </p:cNvGraphicFramePr>
          <p:nvPr/>
        </p:nvGraphicFramePr>
        <p:xfrm>
          <a:off x="762000" y="2133600"/>
          <a:ext cx="7010400" cy="45243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609600"/>
            <a:ext cx="8229600" cy="1066800"/>
          </a:xfrm>
        </p:spPr>
        <p:txBody>
          <a:bodyPr>
            <a:normAutofit/>
          </a:bodyPr>
          <a:lstStyle/>
          <a:p>
            <a:r>
              <a:rPr lang="en-US" dirty="0" smtClean="0"/>
              <a:t>Sample Performance Reports (3)</a:t>
            </a:r>
          </a:p>
        </p:txBody>
      </p:sp>
      <p:sp>
        <p:nvSpPr>
          <p:cNvPr id="46083" name="Content Placeholder 2"/>
          <p:cNvSpPr>
            <a:spLocks noGrp="1"/>
          </p:cNvSpPr>
          <p:nvPr>
            <p:ph idx="1"/>
          </p:nvPr>
        </p:nvSpPr>
        <p:spPr>
          <a:xfrm>
            <a:off x="457200" y="1295400"/>
            <a:ext cx="8229600" cy="4325112"/>
          </a:xfrm>
        </p:spPr>
        <p:txBody>
          <a:bodyPr/>
          <a:lstStyle/>
          <a:p>
            <a:r>
              <a:rPr lang="en-US" dirty="0" smtClean="0"/>
              <a:t>Banner Application Server Performance - </a:t>
            </a:r>
            <a:r>
              <a:rPr lang="en-US" dirty="0" err="1" smtClean="0"/>
              <a:t>Mem</a:t>
            </a:r>
            <a:endParaRPr lang="en-US" dirty="0" smtClean="0"/>
          </a:p>
        </p:txBody>
      </p:sp>
      <p:graphicFrame>
        <p:nvGraphicFramePr>
          <p:cNvPr id="6" name="Chart 5"/>
          <p:cNvGraphicFramePr>
            <a:graphicFrameLocks/>
          </p:cNvGraphicFramePr>
          <p:nvPr/>
        </p:nvGraphicFramePr>
        <p:xfrm>
          <a:off x="762000" y="2057400"/>
          <a:ext cx="7010400" cy="4676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VMWare</a:t>
            </a:r>
            <a:r>
              <a:rPr lang="en-US" dirty="0" smtClean="0"/>
              <a:t> Projects In Progress…</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VMWare</a:t>
            </a:r>
            <a:r>
              <a:rPr lang="en-US" dirty="0" smtClean="0"/>
              <a:t> VDI</a:t>
            </a:r>
            <a:endParaRPr lang="en-US" dirty="0"/>
          </a:p>
        </p:txBody>
      </p:sp>
      <p:sp>
        <p:nvSpPr>
          <p:cNvPr id="3" name="Content Placeholder 2"/>
          <p:cNvSpPr>
            <a:spLocks noGrp="1"/>
          </p:cNvSpPr>
          <p:nvPr>
            <p:ph idx="1"/>
          </p:nvPr>
        </p:nvSpPr>
        <p:spPr/>
        <p:txBody>
          <a:bodyPr/>
          <a:lstStyle/>
          <a:p>
            <a:r>
              <a:rPr lang="en-US" dirty="0" err="1" smtClean="0"/>
              <a:t>VMWare</a:t>
            </a:r>
            <a:r>
              <a:rPr lang="en-US" dirty="0" smtClean="0"/>
              <a:t> VDI (Virtual Desktop Infrastructure)</a:t>
            </a:r>
          </a:p>
          <a:p>
            <a:pPr lvl="1"/>
            <a:r>
              <a:rPr lang="en-US" dirty="0" smtClean="0"/>
              <a:t>Thin Client (Wyse, HP, others)</a:t>
            </a:r>
          </a:p>
          <a:p>
            <a:pPr lvl="1"/>
            <a:r>
              <a:rPr lang="en-US" dirty="0" smtClean="0"/>
              <a:t>Can also run on existing PC hardware</a:t>
            </a:r>
          </a:p>
          <a:p>
            <a:pPr lvl="1"/>
            <a:r>
              <a:rPr lang="en-US" dirty="0" smtClean="0"/>
              <a:t>Same infrastructure as Server Virtualization</a:t>
            </a:r>
          </a:p>
          <a:p>
            <a:pPr lvl="2"/>
            <a:r>
              <a:rPr lang="en-US" dirty="0" smtClean="0"/>
              <a:t>Requires additional VDI server, can be virtual</a:t>
            </a:r>
          </a:p>
          <a:p>
            <a:pPr lvl="1"/>
            <a:r>
              <a:rPr lang="en-US" dirty="0" smtClean="0"/>
              <a:t>Normally implemented at time of desktop/hardware refresh</a:t>
            </a:r>
          </a:p>
          <a:p>
            <a:pPr lvl="1"/>
            <a:r>
              <a:rPr lang="en-US" dirty="0" smtClean="0"/>
              <a:t>One to one mapping, or “pools” of virtual desktops</a:t>
            </a:r>
          </a:p>
          <a:p>
            <a:pPr lvl="1"/>
            <a:r>
              <a:rPr lang="en-US" dirty="0" smtClean="0"/>
              <a:t>Single image to maintain</a:t>
            </a:r>
          </a:p>
          <a:p>
            <a:pPr lvl="1"/>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Why VDI?</a:t>
            </a:r>
            <a:endParaRPr lang="en-US" dirty="0"/>
          </a:p>
        </p:txBody>
      </p:sp>
      <p:sp>
        <p:nvSpPr>
          <p:cNvPr id="5" name="Text Placeholder 4"/>
          <p:cNvSpPr>
            <a:spLocks noGrp="1"/>
          </p:cNvSpPr>
          <p:nvPr>
            <p:ph type="body" idx="1"/>
          </p:nvPr>
        </p:nvSpPr>
        <p:spPr/>
        <p:txBody>
          <a:bodyPr/>
          <a:lstStyle/>
          <a:p>
            <a:r>
              <a:rPr lang="en-US" dirty="0" smtClean="0"/>
              <a:t>“Thin Client computing” seems to come around every 5-10 years, what’s different about this?</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VMWare</a:t>
            </a:r>
            <a:r>
              <a:rPr lang="en-US" dirty="0" smtClean="0"/>
              <a:t> Configuration</a:t>
            </a:r>
            <a:endParaRPr lang="en-US" dirty="0"/>
          </a:p>
        </p:txBody>
      </p:sp>
      <p:sp>
        <p:nvSpPr>
          <p:cNvPr id="5" name="Can 4"/>
          <p:cNvSpPr/>
          <p:nvPr/>
        </p:nvSpPr>
        <p:spPr>
          <a:xfrm>
            <a:off x="2438400" y="5638800"/>
            <a:ext cx="6096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an 5"/>
          <p:cNvSpPr/>
          <p:nvPr/>
        </p:nvSpPr>
        <p:spPr>
          <a:xfrm>
            <a:off x="3429000" y="5638800"/>
            <a:ext cx="6096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an 6"/>
          <p:cNvSpPr/>
          <p:nvPr/>
        </p:nvSpPr>
        <p:spPr>
          <a:xfrm>
            <a:off x="4419600" y="5638800"/>
            <a:ext cx="6096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an 7"/>
          <p:cNvSpPr/>
          <p:nvPr/>
        </p:nvSpPr>
        <p:spPr>
          <a:xfrm>
            <a:off x="5410200" y="5638800"/>
            <a:ext cx="6096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286000" y="4800600"/>
            <a:ext cx="914400" cy="304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276600" y="4800600"/>
            <a:ext cx="914400" cy="304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267200" y="4800600"/>
            <a:ext cx="914400" cy="304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257800" y="4800600"/>
            <a:ext cx="914400" cy="304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2860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2590800" y="42672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8956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3528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657600" y="42672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9624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3434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648200" y="42672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9530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53340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5638800" y="42672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9436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381000" y="5791200"/>
            <a:ext cx="1371600" cy="646331"/>
          </a:xfrm>
          <a:prstGeom prst="rect">
            <a:avLst/>
          </a:prstGeom>
          <a:noFill/>
        </p:spPr>
        <p:txBody>
          <a:bodyPr wrap="square" rtlCol="0">
            <a:spAutoFit/>
          </a:bodyPr>
          <a:lstStyle/>
          <a:p>
            <a:r>
              <a:rPr lang="en-US" dirty="0" smtClean="0"/>
              <a:t>Storage (Virtual)</a:t>
            </a:r>
            <a:endParaRPr lang="en-US" dirty="0"/>
          </a:p>
        </p:txBody>
      </p:sp>
      <p:sp>
        <p:nvSpPr>
          <p:cNvPr id="28" name="Rectangle 27"/>
          <p:cNvSpPr/>
          <p:nvPr/>
        </p:nvSpPr>
        <p:spPr>
          <a:xfrm>
            <a:off x="2209800" y="3200400"/>
            <a:ext cx="6019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381000" y="4812268"/>
            <a:ext cx="1371600" cy="369332"/>
          </a:xfrm>
          <a:prstGeom prst="rect">
            <a:avLst/>
          </a:prstGeom>
          <a:noFill/>
        </p:spPr>
        <p:txBody>
          <a:bodyPr wrap="square" rtlCol="0">
            <a:spAutoFit/>
          </a:bodyPr>
          <a:lstStyle/>
          <a:p>
            <a:r>
              <a:rPr lang="en-US" dirty="0" smtClean="0"/>
              <a:t>VI3 Servers</a:t>
            </a:r>
            <a:endParaRPr lang="en-US" dirty="0"/>
          </a:p>
        </p:txBody>
      </p:sp>
      <p:sp>
        <p:nvSpPr>
          <p:cNvPr id="30" name="TextBox 29"/>
          <p:cNvSpPr txBox="1"/>
          <p:nvPr/>
        </p:nvSpPr>
        <p:spPr>
          <a:xfrm>
            <a:off x="381000" y="3886200"/>
            <a:ext cx="1170513" cy="646331"/>
          </a:xfrm>
          <a:prstGeom prst="rect">
            <a:avLst/>
          </a:prstGeom>
          <a:noFill/>
        </p:spPr>
        <p:txBody>
          <a:bodyPr wrap="none" rtlCol="0">
            <a:spAutoFit/>
          </a:bodyPr>
          <a:lstStyle/>
          <a:p>
            <a:r>
              <a:rPr lang="en-US" dirty="0" smtClean="0"/>
              <a:t>Virtual </a:t>
            </a:r>
          </a:p>
          <a:p>
            <a:r>
              <a:rPr lang="en-US" dirty="0" smtClean="0"/>
              <a:t>Machines</a:t>
            </a:r>
            <a:endParaRPr lang="en-US" dirty="0"/>
          </a:p>
        </p:txBody>
      </p:sp>
      <p:sp>
        <p:nvSpPr>
          <p:cNvPr id="31" name="TextBox 30"/>
          <p:cNvSpPr txBox="1"/>
          <p:nvPr/>
        </p:nvSpPr>
        <p:spPr>
          <a:xfrm>
            <a:off x="381000" y="3048000"/>
            <a:ext cx="1676400" cy="646331"/>
          </a:xfrm>
          <a:prstGeom prst="rect">
            <a:avLst/>
          </a:prstGeom>
          <a:noFill/>
        </p:spPr>
        <p:txBody>
          <a:bodyPr wrap="square" rtlCol="0">
            <a:spAutoFit/>
          </a:bodyPr>
          <a:lstStyle/>
          <a:p>
            <a:r>
              <a:rPr lang="en-US" dirty="0" err="1" smtClean="0"/>
              <a:t>VirtualCenter</a:t>
            </a:r>
            <a:endParaRPr lang="en-US" dirty="0" smtClean="0"/>
          </a:p>
          <a:p>
            <a:r>
              <a:rPr lang="en-US" dirty="0" smtClean="0"/>
              <a:t>(DRS)</a:t>
            </a:r>
            <a:endParaRPr lang="en-US" dirty="0"/>
          </a:p>
        </p:txBody>
      </p:sp>
      <p:sp>
        <p:nvSpPr>
          <p:cNvPr id="33" name="Rectangle 32"/>
          <p:cNvSpPr/>
          <p:nvPr/>
        </p:nvSpPr>
        <p:spPr>
          <a:xfrm>
            <a:off x="6248400" y="4800600"/>
            <a:ext cx="914400" cy="304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7239000" y="4800600"/>
            <a:ext cx="914400" cy="304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Can 34"/>
          <p:cNvSpPr/>
          <p:nvPr/>
        </p:nvSpPr>
        <p:spPr>
          <a:xfrm>
            <a:off x="6400800" y="5638800"/>
            <a:ext cx="6096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Can 35"/>
          <p:cNvSpPr/>
          <p:nvPr/>
        </p:nvSpPr>
        <p:spPr>
          <a:xfrm>
            <a:off x="7391400" y="5638800"/>
            <a:ext cx="6096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63246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6629400" y="42672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69342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73152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7620000" y="42672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79248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VMWare</a:t>
            </a:r>
            <a:r>
              <a:rPr lang="en-US" dirty="0" smtClean="0"/>
              <a:t> VDI Configuration</a:t>
            </a:r>
            <a:endParaRPr lang="en-US" dirty="0"/>
          </a:p>
        </p:txBody>
      </p:sp>
      <p:sp>
        <p:nvSpPr>
          <p:cNvPr id="5" name="Can 4"/>
          <p:cNvSpPr/>
          <p:nvPr/>
        </p:nvSpPr>
        <p:spPr>
          <a:xfrm>
            <a:off x="2895600" y="5638800"/>
            <a:ext cx="6096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an 5"/>
          <p:cNvSpPr/>
          <p:nvPr/>
        </p:nvSpPr>
        <p:spPr>
          <a:xfrm>
            <a:off x="3810000" y="5638800"/>
            <a:ext cx="6096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an 6"/>
          <p:cNvSpPr/>
          <p:nvPr/>
        </p:nvSpPr>
        <p:spPr>
          <a:xfrm>
            <a:off x="4724400" y="5638800"/>
            <a:ext cx="6096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an 7"/>
          <p:cNvSpPr/>
          <p:nvPr/>
        </p:nvSpPr>
        <p:spPr>
          <a:xfrm>
            <a:off x="5638800" y="5638800"/>
            <a:ext cx="6096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590800" y="4800600"/>
            <a:ext cx="914400" cy="304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581400" y="4800600"/>
            <a:ext cx="914400" cy="304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572000" y="4800600"/>
            <a:ext cx="914400" cy="304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562600" y="4800600"/>
            <a:ext cx="914400" cy="304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5908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2895600" y="42672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2004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6576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962400" y="42672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42672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6482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953000" y="42672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2578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56388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5943600" y="42672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2484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381000" y="5791200"/>
            <a:ext cx="1371600" cy="646331"/>
          </a:xfrm>
          <a:prstGeom prst="rect">
            <a:avLst/>
          </a:prstGeom>
          <a:noFill/>
        </p:spPr>
        <p:txBody>
          <a:bodyPr wrap="square" rtlCol="0">
            <a:spAutoFit/>
          </a:bodyPr>
          <a:lstStyle/>
          <a:p>
            <a:r>
              <a:rPr lang="en-US" dirty="0" smtClean="0"/>
              <a:t>Storage</a:t>
            </a:r>
          </a:p>
          <a:p>
            <a:r>
              <a:rPr lang="en-US" dirty="0" smtClean="0"/>
              <a:t>(Virtual)</a:t>
            </a:r>
            <a:endParaRPr lang="en-US" dirty="0"/>
          </a:p>
        </p:txBody>
      </p:sp>
      <p:sp>
        <p:nvSpPr>
          <p:cNvPr id="28" name="Rectangle 27"/>
          <p:cNvSpPr/>
          <p:nvPr/>
        </p:nvSpPr>
        <p:spPr>
          <a:xfrm>
            <a:off x="2514600" y="3200400"/>
            <a:ext cx="40386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381000" y="4812268"/>
            <a:ext cx="1371600" cy="369332"/>
          </a:xfrm>
          <a:prstGeom prst="rect">
            <a:avLst/>
          </a:prstGeom>
          <a:noFill/>
        </p:spPr>
        <p:txBody>
          <a:bodyPr wrap="square" rtlCol="0">
            <a:spAutoFit/>
          </a:bodyPr>
          <a:lstStyle/>
          <a:p>
            <a:r>
              <a:rPr lang="en-US" dirty="0" smtClean="0"/>
              <a:t>VI3 Servers</a:t>
            </a:r>
            <a:endParaRPr lang="en-US" dirty="0"/>
          </a:p>
        </p:txBody>
      </p:sp>
      <p:sp>
        <p:nvSpPr>
          <p:cNvPr id="30" name="TextBox 29"/>
          <p:cNvSpPr txBox="1"/>
          <p:nvPr/>
        </p:nvSpPr>
        <p:spPr>
          <a:xfrm>
            <a:off x="381000" y="3886200"/>
            <a:ext cx="1996059" cy="646331"/>
          </a:xfrm>
          <a:prstGeom prst="rect">
            <a:avLst/>
          </a:prstGeom>
          <a:noFill/>
        </p:spPr>
        <p:txBody>
          <a:bodyPr wrap="none" rtlCol="0">
            <a:spAutoFit/>
          </a:bodyPr>
          <a:lstStyle/>
          <a:p>
            <a:r>
              <a:rPr lang="en-US" dirty="0" smtClean="0"/>
              <a:t>Virtual </a:t>
            </a:r>
          </a:p>
          <a:p>
            <a:r>
              <a:rPr lang="en-US" dirty="0" smtClean="0"/>
              <a:t>Desktops/Servers</a:t>
            </a:r>
            <a:endParaRPr lang="en-US" dirty="0"/>
          </a:p>
        </p:txBody>
      </p:sp>
      <p:sp>
        <p:nvSpPr>
          <p:cNvPr id="31" name="TextBox 30"/>
          <p:cNvSpPr txBox="1"/>
          <p:nvPr/>
        </p:nvSpPr>
        <p:spPr>
          <a:xfrm>
            <a:off x="381000" y="3048000"/>
            <a:ext cx="1676400" cy="646331"/>
          </a:xfrm>
          <a:prstGeom prst="rect">
            <a:avLst/>
          </a:prstGeom>
          <a:noFill/>
        </p:spPr>
        <p:txBody>
          <a:bodyPr wrap="square" rtlCol="0">
            <a:spAutoFit/>
          </a:bodyPr>
          <a:lstStyle/>
          <a:p>
            <a:r>
              <a:rPr lang="en-US" dirty="0" err="1" smtClean="0"/>
              <a:t>VirtualCenter</a:t>
            </a:r>
            <a:endParaRPr lang="en-US" dirty="0" smtClean="0"/>
          </a:p>
          <a:p>
            <a:r>
              <a:rPr lang="en-US" dirty="0" smtClean="0"/>
              <a:t>(DRS)</a:t>
            </a:r>
            <a:endParaRPr lang="en-US" dirty="0"/>
          </a:p>
        </p:txBody>
      </p:sp>
      <p:sp>
        <p:nvSpPr>
          <p:cNvPr id="32" name="TextBox 31"/>
          <p:cNvSpPr txBox="1"/>
          <p:nvPr/>
        </p:nvSpPr>
        <p:spPr>
          <a:xfrm>
            <a:off x="381000" y="2286000"/>
            <a:ext cx="1451038" cy="646331"/>
          </a:xfrm>
          <a:prstGeom prst="rect">
            <a:avLst/>
          </a:prstGeom>
          <a:noFill/>
        </p:spPr>
        <p:txBody>
          <a:bodyPr wrap="none" rtlCol="0">
            <a:spAutoFit/>
          </a:bodyPr>
          <a:lstStyle/>
          <a:p>
            <a:r>
              <a:rPr lang="en-US" dirty="0" smtClean="0"/>
              <a:t>Thin Clients</a:t>
            </a:r>
          </a:p>
          <a:p>
            <a:r>
              <a:rPr lang="en-US" dirty="0" smtClean="0"/>
              <a:t>Or Desktops</a:t>
            </a:r>
            <a:endParaRPr lang="en-US" dirty="0"/>
          </a:p>
        </p:txBody>
      </p:sp>
      <p:sp>
        <p:nvSpPr>
          <p:cNvPr id="33" name="Rectangle 32"/>
          <p:cNvSpPr/>
          <p:nvPr/>
        </p:nvSpPr>
        <p:spPr>
          <a:xfrm>
            <a:off x="2514600" y="2438400"/>
            <a:ext cx="457200" cy="3048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3124200" y="2438400"/>
            <a:ext cx="457200" cy="3048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3733800" y="2438400"/>
            <a:ext cx="457200" cy="3048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4343400" y="2438400"/>
            <a:ext cx="457200" cy="3048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4953000" y="2438400"/>
            <a:ext cx="457200" cy="3048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5562600" y="2438400"/>
            <a:ext cx="457200" cy="3048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6172200" y="2438400"/>
            <a:ext cx="457200" cy="3048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Arrow Connector 40"/>
          <p:cNvCxnSpPr/>
          <p:nvPr/>
        </p:nvCxnSpPr>
        <p:spPr>
          <a:xfrm rot="5400000">
            <a:off x="3505200" y="29718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5400000">
            <a:off x="5333206" y="2971006"/>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rot="5400000">
            <a:off x="4418805" y="2971006"/>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VDI Testing</a:t>
            </a:r>
            <a:endParaRPr lang="en-US" dirty="0"/>
          </a:p>
        </p:txBody>
      </p:sp>
      <p:sp>
        <p:nvSpPr>
          <p:cNvPr id="3" name="Content Placeholder 2"/>
          <p:cNvSpPr>
            <a:spLocks noGrp="1"/>
          </p:cNvSpPr>
          <p:nvPr>
            <p:ph idx="1"/>
          </p:nvPr>
        </p:nvSpPr>
        <p:spPr/>
        <p:txBody>
          <a:bodyPr/>
          <a:lstStyle/>
          <a:p>
            <a:r>
              <a:rPr lang="en-US" dirty="0" smtClean="0"/>
              <a:t>All SHU images moved to VDI platform for testing</a:t>
            </a:r>
          </a:p>
          <a:p>
            <a:endParaRPr lang="en-US" dirty="0" smtClean="0"/>
          </a:p>
          <a:p>
            <a:r>
              <a:rPr lang="en-US" dirty="0" smtClean="0"/>
              <a:t>No performance issues encountered with any standard apps</a:t>
            </a:r>
          </a:p>
          <a:p>
            <a:endParaRPr lang="en-US" dirty="0" smtClean="0"/>
          </a:p>
          <a:p>
            <a:r>
              <a:rPr lang="en-US" dirty="0" smtClean="0"/>
              <a:t>Multimedia apps are the biggest concern</a:t>
            </a:r>
          </a:p>
          <a:p>
            <a:pPr lvl="1"/>
            <a:r>
              <a:rPr lang="en-US" dirty="0" smtClean="0"/>
              <a:t>Various thin client solutions available to resolve problems</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Why Keep </a:t>
            </a:r>
            <a:r>
              <a:rPr lang="en-US" dirty="0" err="1" smtClean="0"/>
              <a:t>Storge</a:t>
            </a:r>
            <a:r>
              <a:rPr lang="en-US" dirty="0" smtClean="0"/>
              <a:t> Virtualization with </a:t>
            </a:r>
            <a:r>
              <a:rPr lang="en-US" dirty="0" err="1" smtClean="0"/>
              <a:t>VMWare</a:t>
            </a:r>
            <a:r>
              <a:rPr lang="en-US" dirty="0" smtClean="0"/>
              <a:t>?</a:t>
            </a:r>
            <a:endParaRPr lang="en-US" dirty="0"/>
          </a:p>
        </p:txBody>
      </p:sp>
      <p:sp>
        <p:nvSpPr>
          <p:cNvPr id="5" name="Text Placeholder 4"/>
          <p:cNvSpPr>
            <a:spLocks noGrp="1"/>
          </p:cNvSpPr>
          <p:nvPr>
            <p:ph type="body" idx="1"/>
          </p:nvPr>
        </p:nvSpPr>
        <p:spPr/>
        <p:txBody>
          <a:bodyPr/>
          <a:lstStyle/>
          <a:p>
            <a:r>
              <a:rPr lang="en-US" dirty="0" err="1" smtClean="0"/>
              <a:t>VMWare’s</a:t>
            </a:r>
            <a:r>
              <a:rPr lang="en-US" dirty="0" smtClean="0"/>
              <a:t> storage allocation has many of the same features that stand-alone storage virtualization offers</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Answer = </a:t>
            </a:r>
            <a:r>
              <a:rPr lang="en-US" dirty="0" err="1" smtClean="0"/>
              <a:t>VMWare</a:t>
            </a:r>
            <a:r>
              <a:rPr lang="en-US" dirty="0" smtClean="0"/>
              <a:t> SRM</a:t>
            </a:r>
            <a:endParaRPr lang="en-US" dirty="0"/>
          </a:p>
        </p:txBody>
      </p:sp>
      <p:sp>
        <p:nvSpPr>
          <p:cNvPr id="3" name="Content Placeholder 2"/>
          <p:cNvSpPr>
            <a:spLocks noGrp="1"/>
          </p:cNvSpPr>
          <p:nvPr>
            <p:ph idx="1"/>
          </p:nvPr>
        </p:nvSpPr>
        <p:spPr/>
        <p:txBody>
          <a:bodyPr/>
          <a:lstStyle/>
          <a:p>
            <a:r>
              <a:rPr lang="en-US" dirty="0" err="1" smtClean="0"/>
              <a:t>VMWare</a:t>
            </a:r>
            <a:r>
              <a:rPr lang="en-US" dirty="0" smtClean="0"/>
              <a:t> SRM = Site Recovery Manager</a:t>
            </a:r>
          </a:p>
          <a:p>
            <a:pPr lvl="1"/>
            <a:r>
              <a:rPr lang="en-US" dirty="0" smtClean="0"/>
              <a:t>Failover/Failback from primary site to secondary</a:t>
            </a:r>
          </a:p>
          <a:p>
            <a:pPr lvl="1"/>
            <a:r>
              <a:rPr lang="en-US" dirty="0" smtClean="0"/>
              <a:t>Uses existing virtual infrastructure</a:t>
            </a:r>
          </a:p>
          <a:p>
            <a:pPr lvl="1"/>
            <a:r>
              <a:rPr lang="en-US" dirty="0" smtClean="0"/>
              <a:t>Test out DR plan easily (DR </a:t>
            </a:r>
            <a:r>
              <a:rPr lang="en-US" dirty="0" err="1" smtClean="0"/>
              <a:t>runbook</a:t>
            </a:r>
            <a:r>
              <a:rPr lang="en-US" dirty="0" smtClean="0"/>
              <a:t>)</a:t>
            </a:r>
          </a:p>
          <a:p>
            <a:pPr lvl="1"/>
            <a:r>
              <a:rPr lang="en-US" dirty="0" smtClean="0"/>
              <a:t>Simulate failovers</a:t>
            </a:r>
          </a:p>
          <a:p>
            <a:pPr lvl="2"/>
            <a:r>
              <a:rPr lang="en-US" dirty="0" smtClean="0"/>
              <a:t>Can use a quarantined network to test DR failover</a:t>
            </a:r>
          </a:p>
          <a:p>
            <a:pPr lvl="1"/>
            <a:r>
              <a:rPr lang="en-US" dirty="0" smtClean="0"/>
              <a:t>Works with array based replication</a:t>
            </a:r>
          </a:p>
          <a:p>
            <a:pPr lvl="3">
              <a:buNone/>
            </a:pPr>
            <a:r>
              <a:rPr lang="en-US" dirty="0" smtClean="0"/>
              <a:t>	EMC and </a:t>
            </a:r>
            <a:r>
              <a:rPr lang="en-US" dirty="0" err="1" smtClean="0"/>
              <a:t>Falconstor</a:t>
            </a:r>
            <a:r>
              <a:rPr lang="en-US" dirty="0" smtClean="0"/>
              <a:t> among replication supported</a:t>
            </a:r>
          </a:p>
          <a:p>
            <a:pPr lvl="1"/>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Storage Virtualization</a:t>
            </a:r>
            <a:endParaRPr lang="en-US" dirty="0"/>
          </a:p>
        </p:txBody>
      </p:sp>
      <p:sp>
        <p:nvSpPr>
          <p:cNvPr id="3" name="Text Placeholder 2"/>
          <p:cNvSpPr>
            <a:spLocks noGrp="1"/>
          </p:cNvSpPr>
          <p:nvPr>
            <p:ph type="body" idx="1"/>
          </p:nvPr>
        </p:nvSpPr>
        <p:spPr/>
        <p:txBody>
          <a:bodyPr/>
          <a:lstStyle/>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p:cNvSpPr/>
          <p:nvPr/>
        </p:nvSpPr>
        <p:spPr>
          <a:xfrm>
            <a:off x="5943600" y="2362200"/>
            <a:ext cx="2819400" cy="434340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p:cNvSpPr/>
          <p:nvPr/>
        </p:nvSpPr>
        <p:spPr>
          <a:xfrm>
            <a:off x="2133600" y="2362200"/>
            <a:ext cx="3352800" cy="42672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p:txBody>
          <a:bodyPr/>
          <a:lstStyle/>
          <a:p>
            <a:r>
              <a:rPr lang="en-US" dirty="0" smtClean="0"/>
              <a:t>Virtualization Configurations</a:t>
            </a:r>
            <a:endParaRPr lang="en-US" dirty="0"/>
          </a:p>
        </p:txBody>
      </p:sp>
      <p:sp>
        <p:nvSpPr>
          <p:cNvPr id="5" name="Can 4"/>
          <p:cNvSpPr/>
          <p:nvPr/>
        </p:nvSpPr>
        <p:spPr>
          <a:xfrm>
            <a:off x="2590800" y="5638800"/>
            <a:ext cx="6096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an 5"/>
          <p:cNvSpPr/>
          <p:nvPr/>
        </p:nvSpPr>
        <p:spPr>
          <a:xfrm>
            <a:off x="3505200" y="5638800"/>
            <a:ext cx="6096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an 6"/>
          <p:cNvSpPr/>
          <p:nvPr/>
        </p:nvSpPr>
        <p:spPr>
          <a:xfrm>
            <a:off x="4419600" y="5638800"/>
            <a:ext cx="6096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an 7"/>
          <p:cNvSpPr/>
          <p:nvPr/>
        </p:nvSpPr>
        <p:spPr>
          <a:xfrm>
            <a:off x="7010400" y="5638800"/>
            <a:ext cx="6096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286000" y="4800600"/>
            <a:ext cx="914400" cy="304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276600" y="4800600"/>
            <a:ext cx="914400" cy="304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267200" y="4800600"/>
            <a:ext cx="914400" cy="304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858000" y="4800600"/>
            <a:ext cx="914400" cy="304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2860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2590800" y="42672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8956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3528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657600" y="42672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9624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3434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648200" y="42672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9530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68580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7162800" y="42672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7467600" y="3962400"/>
            <a:ext cx="228600" cy="228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381000" y="5791200"/>
            <a:ext cx="1371600" cy="369332"/>
          </a:xfrm>
          <a:prstGeom prst="rect">
            <a:avLst/>
          </a:prstGeom>
          <a:noFill/>
        </p:spPr>
        <p:txBody>
          <a:bodyPr wrap="square" rtlCol="0">
            <a:spAutoFit/>
          </a:bodyPr>
          <a:lstStyle/>
          <a:p>
            <a:r>
              <a:rPr lang="en-US" dirty="0" smtClean="0"/>
              <a:t>Storage</a:t>
            </a:r>
            <a:endParaRPr lang="en-US" dirty="0"/>
          </a:p>
        </p:txBody>
      </p:sp>
      <p:sp>
        <p:nvSpPr>
          <p:cNvPr id="28" name="Rectangle 27"/>
          <p:cNvSpPr/>
          <p:nvPr/>
        </p:nvSpPr>
        <p:spPr>
          <a:xfrm>
            <a:off x="2286000" y="3200400"/>
            <a:ext cx="29718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381000" y="4812268"/>
            <a:ext cx="1371600" cy="369332"/>
          </a:xfrm>
          <a:prstGeom prst="rect">
            <a:avLst/>
          </a:prstGeom>
          <a:noFill/>
        </p:spPr>
        <p:txBody>
          <a:bodyPr wrap="square" rtlCol="0">
            <a:spAutoFit/>
          </a:bodyPr>
          <a:lstStyle/>
          <a:p>
            <a:r>
              <a:rPr lang="en-US" dirty="0" smtClean="0"/>
              <a:t>VI3 Servers</a:t>
            </a:r>
            <a:endParaRPr lang="en-US" dirty="0"/>
          </a:p>
        </p:txBody>
      </p:sp>
      <p:sp>
        <p:nvSpPr>
          <p:cNvPr id="30" name="TextBox 29"/>
          <p:cNvSpPr txBox="1"/>
          <p:nvPr/>
        </p:nvSpPr>
        <p:spPr>
          <a:xfrm>
            <a:off x="381000" y="3886200"/>
            <a:ext cx="1170513" cy="646331"/>
          </a:xfrm>
          <a:prstGeom prst="rect">
            <a:avLst/>
          </a:prstGeom>
          <a:noFill/>
        </p:spPr>
        <p:txBody>
          <a:bodyPr wrap="none" rtlCol="0">
            <a:spAutoFit/>
          </a:bodyPr>
          <a:lstStyle/>
          <a:p>
            <a:r>
              <a:rPr lang="en-US" dirty="0" smtClean="0"/>
              <a:t>Virtual </a:t>
            </a:r>
          </a:p>
          <a:p>
            <a:r>
              <a:rPr lang="en-US" dirty="0" smtClean="0"/>
              <a:t>Machines</a:t>
            </a:r>
            <a:endParaRPr lang="en-US" dirty="0"/>
          </a:p>
        </p:txBody>
      </p:sp>
      <p:sp>
        <p:nvSpPr>
          <p:cNvPr id="31" name="TextBox 30"/>
          <p:cNvSpPr txBox="1"/>
          <p:nvPr/>
        </p:nvSpPr>
        <p:spPr>
          <a:xfrm>
            <a:off x="381000" y="3048000"/>
            <a:ext cx="1676400" cy="646331"/>
          </a:xfrm>
          <a:prstGeom prst="rect">
            <a:avLst/>
          </a:prstGeom>
          <a:noFill/>
        </p:spPr>
        <p:txBody>
          <a:bodyPr wrap="square" rtlCol="0">
            <a:spAutoFit/>
          </a:bodyPr>
          <a:lstStyle/>
          <a:p>
            <a:r>
              <a:rPr lang="en-US" dirty="0" err="1" smtClean="0"/>
              <a:t>VirtualCenter</a:t>
            </a:r>
            <a:endParaRPr lang="en-US" dirty="0" smtClean="0"/>
          </a:p>
          <a:p>
            <a:r>
              <a:rPr lang="en-US" dirty="0" smtClean="0"/>
              <a:t>(DRS)</a:t>
            </a:r>
            <a:endParaRPr lang="en-US" dirty="0"/>
          </a:p>
        </p:txBody>
      </p:sp>
      <p:sp>
        <p:nvSpPr>
          <p:cNvPr id="32" name="TextBox 31"/>
          <p:cNvSpPr txBox="1"/>
          <p:nvPr/>
        </p:nvSpPr>
        <p:spPr>
          <a:xfrm>
            <a:off x="2971800" y="2514600"/>
            <a:ext cx="1538460" cy="369332"/>
          </a:xfrm>
          <a:prstGeom prst="rect">
            <a:avLst/>
          </a:prstGeom>
          <a:noFill/>
        </p:spPr>
        <p:txBody>
          <a:bodyPr wrap="square" rtlCol="0">
            <a:spAutoFit/>
          </a:bodyPr>
          <a:lstStyle/>
          <a:p>
            <a:r>
              <a:rPr lang="en-US" dirty="0" smtClean="0"/>
              <a:t>Primary Site</a:t>
            </a:r>
            <a:endParaRPr lang="en-US" dirty="0"/>
          </a:p>
        </p:txBody>
      </p:sp>
      <p:sp>
        <p:nvSpPr>
          <p:cNvPr id="35" name="TextBox 34"/>
          <p:cNvSpPr txBox="1"/>
          <p:nvPr/>
        </p:nvSpPr>
        <p:spPr>
          <a:xfrm>
            <a:off x="6553200" y="2514600"/>
            <a:ext cx="1696298" cy="369332"/>
          </a:xfrm>
          <a:prstGeom prst="rect">
            <a:avLst/>
          </a:prstGeom>
          <a:noFill/>
        </p:spPr>
        <p:txBody>
          <a:bodyPr wrap="none" rtlCol="0">
            <a:spAutoFit/>
          </a:bodyPr>
          <a:lstStyle/>
          <a:p>
            <a:r>
              <a:rPr lang="en-US" dirty="0" smtClean="0"/>
              <a:t>Secondary Site</a:t>
            </a:r>
            <a:endParaRPr lang="en-US" dirty="0"/>
          </a:p>
        </p:txBody>
      </p:sp>
      <p:sp>
        <p:nvSpPr>
          <p:cNvPr id="36" name="Rectangle 35"/>
          <p:cNvSpPr/>
          <p:nvPr/>
        </p:nvSpPr>
        <p:spPr>
          <a:xfrm>
            <a:off x="6477000" y="3200400"/>
            <a:ext cx="1676400" cy="3048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p:cNvCxnSpPr/>
          <p:nvPr/>
        </p:nvCxnSpPr>
        <p:spPr>
          <a:xfrm>
            <a:off x="5181600" y="5715000"/>
            <a:ext cx="1600200" cy="1588"/>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5352344" y="5791200"/>
            <a:ext cx="1353256" cy="369332"/>
          </a:xfrm>
          <a:prstGeom prst="rect">
            <a:avLst/>
          </a:prstGeom>
          <a:noFill/>
        </p:spPr>
        <p:txBody>
          <a:bodyPr wrap="none" rtlCol="0">
            <a:spAutoFit/>
          </a:bodyPr>
          <a:lstStyle/>
          <a:p>
            <a:r>
              <a:rPr lang="en-US" dirty="0" smtClean="0"/>
              <a:t>Replication</a:t>
            </a:r>
            <a:endParaRPr lang="en-US" dirty="0"/>
          </a:p>
        </p:txBody>
      </p:sp>
      <p:cxnSp>
        <p:nvCxnSpPr>
          <p:cNvPr id="40" name="Straight Arrow Connector 39"/>
          <p:cNvCxnSpPr/>
          <p:nvPr/>
        </p:nvCxnSpPr>
        <p:spPr>
          <a:xfrm>
            <a:off x="5181600" y="6248400"/>
            <a:ext cx="1600200" cy="1588"/>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Some things to review when implementing </a:t>
            </a:r>
            <a:r>
              <a:rPr lang="en-US" dirty="0" err="1" smtClean="0"/>
              <a:t>VMWare</a:t>
            </a:r>
            <a:r>
              <a:rPr lang="en-US" dirty="0" smtClean="0"/>
              <a:t>…</a:t>
            </a:r>
            <a:endParaRPr lang="en-US" dirty="0"/>
          </a:p>
        </p:txBody>
      </p:sp>
      <p:sp>
        <p:nvSpPr>
          <p:cNvPr id="4" name="Text Placeholder 3"/>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Processors</a:t>
            </a:r>
            <a:endParaRPr lang="en-US" dirty="0"/>
          </a:p>
        </p:txBody>
      </p:sp>
      <p:sp>
        <p:nvSpPr>
          <p:cNvPr id="3" name="Content Placeholder 2"/>
          <p:cNvSpPr>
            <a:spLocks noGrp="1"/>
          </p:cNvSpPr>
          <p:nvPr>
            <p:ph idx="1"/>
          </p:nvPr>
        </p:nvSpPr>
        <p:spPr/>
        <p:txBody>
          <a:bodyPr/>
          <a:lstStyle/>
          <a:p>
            <a:r>
              <a:rPr lang="en-US" dirty="0" smtClean="0"/>
              <a:t>Use “Like” processors when rolling out a </a:t>
            </a:r>
            <a:r>
              <a:rPr lang="en-US" dirty="0" err="1" smtClean="0"/>
              <a:t>VMWare</a:t>
            </a:r>
            <a:r>
              <a:rPr lang="en-US" dirty="0" smtClean="0"/>
              <a:t> solution</a:t>
            </a:r>
          </a:p>
          <a:p>
            <a:pPr lvl="1"/>
            <a:r>
              <a:rPr lang="en-US" dirty="0" smtClean="0"/>
              <a:t>Future CPUs from Intel/AMD should make the situation better</a:t>
            </a:r>
          </a:p>
          <a:p>
            <a:r>
              <a:rPr lang="en-US" dirty="0" smtClean="0"/>
              <a:t>For 64bit apps, check for “virtualization CPU feature flag”, most modern CPUs should have it, older processors won’t.  </a:t>
            </a:r>
          </a:p>
          <a:p>
            <a:pPr lvl="1"/>
            <a:r>
              <a:rPr lang="en-US" dirty="0" smtClean="0"/>
              <a:t>Even if your server can run 64bit native operating systems, it may not be able to run 64bit virtual machines</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Server configuration</a:t>
            </a:r>
            <a:endParaRPr lang="en-US" dirty="0"/>
          </a:p>
        </p:txBody>
      </p:sp>
      <p:sp>
        <p:nvSpPr>
          <p:cNvPr id="43" name="Content Placeholder 42"/>
          <p:cNvSpPr>
            <a:spLocks noGrp="1"/>
          </p:cNvSpPr>
          <p:nvPr>
            <p:ph idx="1"/>
          </p:nvPr>
        </p:nvSpPr>
        <p:spPr/>
        <p:txBody>
          <a:bodyPr>
            <a:normAutofit lnSpcReduction="10000"/>
          </a:bodyPr>
          <a:lstStyle/>
          <a:p>
            <a:r>
              <a:rPr lang="en-US" dirty="0" smtClean="0"/>
              <a:t>Your servers should have plenty of expansion slots (</a:t>
            </a:r>
            <a:r>
              <a:rPr lang="en-US" dirty="0" err="1" smtClean="0"/>
              <a:t>PCIe</a:t>
            </a:r>
            <a:r>
              <a:rPr lang="en-US" dirty="0" smtClean="0"/>
              <a:t>) and multiple NICs</a:t>
            </a:r>
          </a:p>
          <a:p>
            <a:pPr lvl="1"/>
            <a:r>
              <a:rPr lang="en-US" dirty="0" smtClean="0"/>
              <a:t>SHU’s </a:t>
            </a:r>
            <a:r>
              <a:rPr lang="en-US" dirty="0" err="1" smtClean="0"/>
              <a:t>VMWare</a:t>
            </a:r>
            <a:r>
              <a:rPr lang="en-US" dirty="0" smtClean="0"/>
              <a:t> servers have a minimum of 8 NICs per </a:t>
            </a:r>
            <a:r>
              <a:rPr lang="en-US" dirty="0" err="1" smtClean="0"/>
              <a:t>VMWare</a:t>
            </a:r>
            <a:r>
              <a:rPr lang="en-US" dirty="0" smtClean="0"/>
              <a:t> ESX server</a:t>
            </a:r>
          </a:p>
          <a:p>
            <a:pPr lvl="1"/>
            <a:endParaRPr lang="en-US" dirty="0" smtClean="0"/>
          </a:p>
          <a:p>
            <a:r>
              <a:rPr lang="en-US" dirty="0" smtClean="0"/>
              <a:t>Acquiring identical servers is the best way to go if possible</a:t>
            </a:r>
          </a:p>
          <a:p>
            <a:endParaRPr lang="en-US" dirty="0" smtClean="0"/>
          </a:p>
          <a:p>
            <a:r>
              <a:rPr lang="en-US" dirty="0" smtClean="0"/>
              <a:t>Review </a:t>
            </a:r>
            <a:r>
              <a:rPr lang="en-US" dirty="0" err="1" smtClean="0"/>
              <a:t>VMWare</a:t>
            </a:r>
            <a:r>
              <a:rPr lang="en-US" dirty="0" smtClean="0"/>
              <a:t> hardware compatibility list thoroughly </a:t>
            </a:r>
          </a:p>
          <a:p>
            <a:endParaRPr lang="en-US" dirty="0" smtClean="0"/>
          </a:p>
          <a:p>
            <a:pPr lvl="1"/>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Storage configuration</a:t>
            </a:r>
            <a:endParaRPr lang="en-US" dirty="0"/>
          </a:p>
        </p:txBody>
      </p:sp>
      <p:sp>
        <p:nvSpPr>
          <p:cNvPr id="3" name="Content Placeholder 2"/>
          <p:cNvSpPr>
            <a:spLocks noGrp="1"/>
          </p:cNvSpPr>
          <p:nvPr>
            <p:ph idx="1"/>
          </p:nvPr>
        </p:nvSpPr>
        <p:spPr/>
        <p:txBody>
          <a:bodyPr/>
          <a:lstStyle/>
          <a:p>
            <a:r>
              <a:rPr lang="en-US" dirty="0" smtClean="0"/>
              <a:t>If you are looking to implement SRM, check that your storage arrays support the SRM “Storage replication adapters” required for replication between primary and DR site</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normAutofit/>
          </a:bodyPr>
          <a:lstStyle/>
          <a:p>
            <a:r>
              <a:rPr lang="en-US" dirty="0" smtClean="0"/>
              <a:t>Support (1)</a:t>
            </a:r>
          </a:p>
        </p:txBody>
      </p:sp>
      <p:sp>
        <p:nvSpPr>
          <p:cNvPr id="52227" name="Content Placeholder 2"/>
          <p:cNvSpPr>
            <a:spLocks noGrp="1"/>
          </p:cNvSpPr>
          <p:nvPr>
            <p:ph idx="1"/>
          </p:nvPr>
        </p:nvSpPr>
        <p:spPr/>
        <p:txBody>
          <a:bodyPr>
            <a:normAutofit fontScale="77500" lnSpcReduction="20000"/>
          </a:bodyPr>
          <a:lstStyle/>
          <a:p>
            <a:pPr eaLnBrk="1" hangingPunct="1"/>
            <a:endParaRPr lang="en-US" dirty="0" smtClean="0"/>
          </a:p>
          <a:p>
            <a:pPr eaLnBrk="1" hangingPunct="1"/>
            <a:r>
              <a:rPr lang="en-US" dirty="0" smtClean="0"/>
              <a:t>Microsoft Products</a:t>
            </a:r>
          </a:p>
          <a:p>
            <a:pPr lvl="1"/>
            <a:r>
              <a:rPr lang="en-US" dirty="0" smtClean="0"/>
              <a:t>Products supported in virtualized environments </a:t>
            </a:r>
            <a:r>
              <a:rPr lang="en-US" dirty="0" smtClean="0">
                <a:hlinkClick r:id="rId2"/>
              </a:rPr>
              <a:t>http://support.microsoft.com/kb/957006/</a:t>
            </a:r>
            <a:endParaRPr lang="en-US" dirty="0" smtClean="0"/>
          </a:p>
          <a:p>
            <a:pPr lvl="1"/>
            <a:endParaRPr lang="en-US" dirty="0" smtClean="0"/>
          </a:p>
          <a:p>
            <a:pPr lvl="1"/>
            <a:r>
              <a:rPr lang="en-US" dirty="0" smtClean="0"/>
              <a:t>Support policy for non MS hardware virtualization </a:t>
            </a:r>
            <a:r>
              <a:rPr lang="en-US" dirty="0" smtClean="0">
                <a:hlinkClick r:id="rId3"/>
              </a:rPr>
              <a:t>http://support.microsoft.com/kb/897615</a:t>
            </a:r>
            <a:endParaRPr lang="en-US" dirty="0" smtClean="0"/>
          </a:p>
          <a:p>
            <a:pPr lvl="1"/>
            <a:endParaRPr lang="en-US" dirty="0" smtClean="0"/>
          </a:p>
          <a:p>
            <a:pPr lvl="1"/>
            <a:r>
              <a:rPr lang="en-US" dirty="0" smtClean="0"/>
              <a:t>MS Premier support helps the situation:</a:t>
            </a:r>
            <a:br>
              <a:rPr lang="en-US" dirty="0" smtClean="0"/>
            </a:br>
            <a:r>
              <a:rPr lang="en-US" dirty="0" smtClean="0"/>
              <a:t/>
            </a:r>
            <a:br>
              <a:rPr lang="en-US" dirty="0" smtClean="0"/>
            </a:br>
            <a:r>
              <a:rPr lang="en-US" dirty="0" smtClean="0"/>
              <a:t>“For Microsoft customers with Premier-level support running non-Microsoft hardware virtualization software from vendors with which Microsoft does not have an established support relationship that covers virtualization solutions, Microsoft will investigate potential issues with Microsoft software running together with non-Microsoft hardware virtualization software”</a:t>
            </a:r>
          </a:p>
          <a:p>
            <a:endParaRPr lang="en-US"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normAutofit/>
          </a:bodyPr>
          <a:lstStyle/>
          <a:p>
            <a:r>
              <a:rPr lang="en-US" dirty="0" smtClean="0"/>
              <a:t>Support (2)</a:t>
            </a:r>
          </a:p>
        </p:txBody>
      </p:sp>
      <p:sp>
        <p:nvSpPr>
          <p:cNvPr id="52227" name="Content Placeholder 2"/>
          <p:cNvSpPr>
            <a:spLocks noGrp="1"/>
          </p:cNvSpPr>
          <p:nvPr>
            <p:ph idx="1"/>
          </p:nvPr>
        </p:nvSpPr>
        <p:spPr/>
        <p:txBody>
          <a:bodyPr>
            <a:normAutofit/>
          </a:bodyPr>
          <a:lstStyle/>
          <a:p>
            <a:pPr eaLnBrk="1" hangingPunct="1"/>
            <a:endParaRPr lang="en-US" dirty="0" smtClean="0"/>
          </a:p>
          <a:p>
            <a:pPr eaLnBrk="1" hangingPunct="1"/>
            <a:r>
              <a:rPr lang="en-US" dirty="0" smtClean="0"/>
              <a:t>Oracle Products</a:t>
            </a:r>
          </a:p>
          <a:p>
            <a:pPr lvl="1"/>
            <a:r>
              <a:rPr lang="en-US" dirty="0" err="1" smtClean="0"/>
              <a:t>Metalink</a:t>
            </a:r>
            <a:r>
              <a:rPr lang="en-US" dirty="0" smtClean="0"/>
              <a:t> Doc ID 249212.1</a:t>
            </a:r>
          </a:p>
          <a:p>
            <a:pPr lvl="2"/>
            <a:r>
              <a:rPr lang="en-US" dirty="0" smtClean="0"/>
              <a:t>“Oracle will only provide support for issues that either are known to occur on the native OS, or can be demonstrated not to be as a result of running on VMware.”</a:t>
            </a:r>
          </a:p>
          <a:p>
            <a:endParaRPr lang="en-US"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dirty="0" smtClean="0"/>
              <a:t>How it all works for SHU..</a:t>
            </a:r>
          </a:p>
        </p:txBody>
      </p:sp>
      <p:sp>
        <p:nvSpPr>
          <p:cNvPr id="53251" name="Content Placeholder 2"/>
          <p:cNvSpPr>
            <a:spLocks noGrp="1"/>
          </p:cNvSpPr>
          <p:nvPr>
            <p:ph idx="1"/>
          </p:nvPr>
        </p:nvSpPr>
        <p:spPr/>
        <p:txBody>
          <a:bodyPr>
            <a:normAutofit fontScale="92500" lnSpcReduction="10000"/>
          </a:bodyPr>
          <a:lstStyle/>
          <a:p>
            <a:pPr eaLnBrk="1" hangingPunct="1"/>
            <a:endParaRPr lang="en-US" dirty="0" smtClean="0"/>
          </a:p>
          <a:p>
            <a:pPr eaLnBrk="1" hangingPunct="1">
              <a:lnSpc>
                <a:spcPct val="90000"/>
              </a:lnSpc>
            </a:pPr>
            <a:r>
              <a:rPr lang="en-US" sz="2400" dirty="0" smtClean="0"/>
              <a:t>Storage Virtualization</a:t>
            </a:r>
          </a:p>
          <a:p>
            <a:pPr lvl="1" eaLnBrk="1" hangingPunct="1">
              <a:lnSpc>
                <a:spcPct val="90000"/>
              </a:lnSpc>
            </a:pPr>
            <a:r>
              <a:rPr lang="en-US" dirty="0" smtClean="0"/>
              <a:t>Dynamic allocation of virtual disks</a:t>
            </a:r>
          </a:p>
          <a:p>
            <a:pPr lvl="1" eaLnBrk="1" hangingPunct="1">
              <a:lnSpc>
                <a:spcPct val="90000"/>
              </a:lnSpc>
            </a:pPr>
            <a:r>
              <a:rPr lang="en-US" dirty="0" smtClean="0"/>
              <a:t>Single pane of glass storage management</a:t>
            </a:r>
          </a:p>
          <a:p>
            <a:pPr lvl="1" eaLnBrk="1" hangingPunct="1">
              <a:lnSpc>
                <a:spcPct val="90000"/>
              </a:lnSpc>
            </a:pPr>
            <a:r>
              <a:rPr lang="en-US" dirty="0" smtClean="0"/>
              <a:t>Sidestep vendor restrictions</a:t>
            </a:r>
          </a:p>
          <a:p>
            <a:pPr lvl="1" eaLnBrk="1" hangingPunct="1">
              <a:lnSpc>
                <a:spcPct val="90000"/>
              </a:lnSpc>
              <a:buFontTx/>
              <a:buNone/>
            </a:pPr>
            <a:endParaRPr lang="en-US" dirty="0" smtClean="0"/>
          </a:p>
          <a:p>
            <a:pPr eaLnBrk="1" hangingPunct="1">
              <a:lnSpc>
                <a:spcPct val="90000"/>
              </a:lnSpc>
            </a:pPr>
            <a:r>
              <a:rPr lang="en-US" sz="2400" dirty="0" smtClean="0"/>
              <a:t>Server Virtualization</a:t>
            </a:r>
          </a:p>
          <a:p>
            <a:pPr lvl="1" eaLnBrk="1" hangingPunct="1">
              <a:lnSpc>
                <a:spcPct val="90000"/>
              </a:lnSpc>
            </a:pPr>
            <a:r>
              <a:rPr lang="en-US" dirty="0" smtClean="0"/>
              <a:t>Relies on Storage Virtualization for all storage</a:t>
            </a:r>
          </a:p>
          <a:p>
            <a:pPr lvl="1" eaLnBrk="1" hangingPunct="1">
              <a:lnSpc>
                <a:spcPct val="90000"/>
              </a:lnSpc>
            </a:pPr>
            <a:r>
              <a:rPr lang="en-US" dirty="0" smtClean="0"/>
              <a:t>Physical server consolidation</a:t>
            </a:r>
          </a:p>
          <a:p>
            <a:pPr lvl="1" eaLnBrk="1" hangingPunct="1">
              <a:lnSpc>
                <a:spcPct val="90000"/>
              </a:lnSpc>
            </a:pPr>
            <a:r>
              <a:rPr lang="en-US" dirty="0" smtClean="0"/>
              <a:t>Single pane of glass server management</a:t>
            </a:r>
          </a:p>
          <a:p>
            <a:pPr lvl="1" eaLnBrk="1" hangingPunct="1">
              <a:lnSpc>
                <a:spcPct val="90000"/>
              </a:lnSpc>
            </a:pPr>
            <a:r>
              <a:rPr lang="en-US" dirty="0" smtClean="0"/>
              <a:t>Live movement of VMs for high availability</a:t>
            </a:r>
          </a:p>
          <a:p>
            <a:pPr lvl="1" eaLnBrk="1" hangingPunct="1">
              <a:lnSpc>
                <a:spcPct val="90000"/>
              </a:lnSpc>
            </a:pPr>
            <a:r>
              <a:rPr lang="en-US" dirty="0" smtClean="0"/>
              <a:t>Remote access built in</a:t>
            </a:r>
          </a:p>
          <a:p>
            <a:endParaRPr lang="en-US"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2"/>
          <p:cNvSpPr>
            <a:spLocks noGrp="1" noChangeArrowheads="1"/>
          </p:cNvSpPr>
          <p:nvPr>
            <p:ph type="title"/>
          </p:nvPr>
        </p:nvSpPr>
        <p:spPr/>
        <p:txBody>
          <a:bodyPr/>
          <a:lstStyle/>
          <a:p>
            <a:pPr algn="ctr" eaLnBrk="1" hangingPunct="1"/>
            <a:r>
              <a:rPr lang="en-US" dirty="0" smtClean="0"/>
              <a:t>Questions</a:t>
            </a:r>
          </a:p>
        </p:txBody>
      </p:sp>
      <p:sp>
        <p:nvSpPr>
          <p:cNvPr id="54277" name="Rectangle 3"/>
          <p:cNvSpPr>
            <a:spLocks noGrp="1" noChangeAspect="1" noChangeArrowheads="1"/>
          </p:cNvSpPr>
          <p:nvPr>
            <p:ph type="body" idx="1"/>
          </p:nvPr>
        </p:nvSpPr>
        <p:spPr>
          <a:xfrm>
            <a:off x="381000" y="3048000"/>
            <a:ext cx="8305800" cy="2667000"/>
          </a:xfrm>
        </p:spPr>
        <p:txBody>
          <a:bodyPr/>
          <a:lstStyle/>
          <a:p>
            <a:pPr marL="0" indent="0" algn="ctr" eaLnBrk="1" hangingPunct="1">
              <a:buFontTx/>
              <a:buNone/>
            </a:pPr>
            <a:r>
              <a:rPr lang="en-US" sz="2400" dirty="0" smtClean="0"/>
              <a:t>Matt Stevenson – IT Architect</a:t>
            </a:r>
          </a:p>
          <a:p>
            <a:pPr marL="0" indent="0" algn="ctr" eaLnBrk="1" hangingPunct="1">
              <a:buFontTx/>
              <a:buNone/>
            </a:pPr>
            <a:r>
              <a:rPr lang="en-US" sz="2400" dirty="0" smtClean="0"/>
              <a:t>Seton Hall University</a:t>
            </a:r>
          </a:p>
          <a:p>
            <a:pPr marL="0" indent="0" algn="ctr" eaLnBrk="1" hangingPunct="1">
              <a:buFontTx/>
              <a:buNone/>
            </a:pPr>
            <a:r>
              <a:rPr lang="en-US" sz="2400" dirty="0" smtClean="0">
                <a:hlinkClick r:id="rId2"/>
              </a:rPr>
              <a:t>stevenma@shu.edu</a:t>
            </a:r>
            <a:endParaRPr lang="en-US" sz="2400" dirty="0" smtClean="0"/>
          </a:p>
          <a:p>
            <a:pPr marL="0" indent="0" algn="ctr" eaLnBrk="1" hangingPunct="1">
              <a:buFontTx/>
              <a:buNone/>
            </a:pPr>
            <a:endParaRPr lang="en-US"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is storage virtualization?</a:t>
            </a:r>
            <a:endParaRPr lang="en-US" dirty="0"/>
          </a:p>
        </p:txBody>
      </p:sp>
      <p:sp>
        <p:nvSpPr>
          <p:cNvPr id="5" name="Content Placeholder 4"/>
          <p:cNvSpPr>
            <a:spLocks noGrp="1"/>
          </p:cNvSpPr>
          <p:nvPr>
            <p:ph idx="1"/>
          </p:nvPr>
        </p:nvSpPr>
        <p:spPr/>
        <p:txBody>
          <a:bodyPr>
            <a:normAutofit fontScale="85000" lnSpcReduction="10000"/>
          </a:bodyPr>
          <a:lstStyle/>
          <a:p>
            <a:r>
              <a:rPr lang="en-US" dirty="0" smtClean="0"/>
              <a:t>Layer residing between the host (server, desktop, etc) and the physical storage array (out of band or in band)</a:t>
            </a:r>
          </a:p>
          <a:p>
            <a:endParaRPr lang="en-US" dirty="0" smtClean="0"/>
          </a:p>
          <a:p>
            <a:r>
              <a:rPr lang="en-US" dirty="0" smtClean="0"/>
              <a:t>Manipulates physical array(s) to overcome array limitations (maximum LUNs, number of partitions, replication, mirroring, heterogeneous storage environments)</a:t>
            </a:r>
          </a:p>
          <a:p>
            <a:endParaRPr lang="en-US" dirty="0" smtClean="0"/>
          </a:p>
          <a:p>
            <a:r>
              <a:rPr lang="en-US" dirty="0" smtClean="0"/>
              <a:t>Platform is usually one of the following:</a:t>
            </a:r>
          </a:p>
          <a:p>
            <a:pPr lvl="1">
              <a:buNone/>
            </a:pPr>
            <a:r>
              <a:rPr lang="en-US" dirty="0" smtClean="0"/>
              <a:t>Stand alone appliances</a:t>
            </a:r>
          </a:p>
          <a:p>
            <a:pPr lvl="1">
              <a:buNone/>
            </a:pPr>
            <a:r>
              <a:rPr lang="en-US" dirty="0" smtClean="0"/>
              <a:t>Included in the physical array</a:t>
            </a:r>
          </a:p>
          <a:p>
            <a:pPr lvl="1">
              <a:buNone/>
            </a:pPr>
            <a:r>
              <a:rPr lang="en-US" dirty="0" smtClean="0"/>
              <a:t>Storage switch based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History 2004 / 2005 – (1)</a:t>
            </a:r>
            <a:endParaRPr lang="en-US" dirty="0"/>
          </a:p>
        </p:txBody>
      </p:sp>
      <p:sp>
        <p:nvSpPr>
          <p:cNvPr id="5" name="Content Placeholder 4"/>
          <p:cNvSpPr>
            <a:spLocks noGrp="1"/>
          </p:cNvSpPr>
          <p:nvPr>
            <p:ph idx="1"/>
          </p:nvPr>
        </p:nvSpPr>
        <p:spPr/>
        <p:txBody>
          <a:bodyPr/>
          <a:lstStyle/>
          <a:p>
            <a:pPr>
              <a:lnSpc>
                <a:spcPct val="90000"/>
              </a:lnSpc>
            </a:pPr>
            <a:r>
              <a:rPr lang="en-US" dirty="0" smtClean="0"/>
              <a:t>In 2004 SHU had stand alone servers and various disk islands</a:t>
            </a:r>
          </a:p>
          <a:p>
            <a:pPr>
              <a:lnSpc>
                <a:spcPct val="90000"/>
              </a:lnSpc>
              <a:buNone/>
            </a:pPr>
            <a:endParaRPr lang="en-US" dirty="0" smtClean="0"/>
          </a:p>
          <a:p>
            <a:pPr>
              <a:lnSpc>
                <a:spcPct val="90000"/>
              </a:lnSpc>
            </a:pPr>
            <a:r>
              <a:rPr lang="en-US" dirty="0" smtClean="0"/>
              <a:t>Most storage was direct attached</a:t>
            </a:r>
          </a:p>
          <a:p>
            <a:pPr>
              <a:lnSpc>
                <a:spcPct val="90000"/>
              </a:lnSpc>
              <a:buNone/>
            </a:pPr>
            <a:endParaRPr lang="en-US" dirty="0" smtClean="0"/>
          </a:p>
          <a:p>
            <a:pPr>
              <a:lnSpc>
                <a:spcPct val="90000"/>
              </a:lnSpc>
            </a:pPr>
            <a:r>
              <a:rPr lang="en-US" dirty="0" smtClean="0"/>
              <a:t>Standard “1U” rack servers, one per application</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pPr eaLnBrk="1" hangingPunct="1"/>
            <a:r>
              <a:rPr lang="en-US" smtClean="0"/>
              <a:t>History 2004 / 2005 – (2)</a:t>
            </a:r>
          </a:p>
        </p:txBody>
      </p:sp>
      <p:sp>
        <p:nvSpPr>
          <p:cNvPr id="10245" name="Rectangle 3"/>
          <p:cNvSpPr>
            <a:spLocks noGrp="1" noChangeAspect="1" noChangeArrowheads="1"/>
          </p:cNvSpPr>
          <p:nvPr>
            <p:ph type="body" idx="1"/>
          </p:nvPr>
        </p:nvSpPr>
        <p:spPr/>
        <p:txBody>
          <a:bodyPr/>
          <a:lstStyle/>
          <a:p>
            <a:pPr eaLnBrk="1" hangingPunct="1">
              <a:lnSpc>
                <a:spcPct val="80000"/>
              </a:lnSpc>
            </a:pPr>
            <a:endParaRPr lang="en-US" sz="2800" dirty="0" smtClean="0"/>
          </a:p>
          <a:p>
            <a:pPr eaLnBrk="1" hangingPunct="1">
              <a:lnSpc>
                <a:spcPct val="80000"/>
              </a:lnSpc>
            </a:pPr>
            <a:r>
              <a:rPr lang="en-US" dirty="0" smtClean="0"/>
              <a:t>IBM 2105 - ESS “Shark”</a:t>
            </a:r>
          </a:p>
          <a:p>
            <a:pPr lvl="1" eaLnBrk="1" hangingPunct="1">
              <a:lnSpc>
                <a:spcPct val="80000"/>
              </a:lnSpc>
            </a:pPr>
            <a:r>
              <a:rPr lang="en-US" dirty="0" smtClean="0"/>
              <a:t>Direct attached via SCSI</a:t>
            </a:r>
          </a:p>
          <a:p>
            <a:pPr eaLnBrk="1" hangingPunct="1">
              <a:lnSpc>
                <a:spcPct val="80000"/>
              </a:lnSpc>
              <a:buFont typeface="Wingdings" pitchFamily="2" charset="2"/>
              <a:buNone/>
            </a:pPr>
            <a:endParaRPr lang="en-US" dirty="0" smtClean="0"/>
          </a:p>
          <a:p>
            <a:pPr eaLnBrk="1" hangingPunct="1">
              <a:lnSpc>
                <a:spcPct val="80000"/>
              </a:lnSpc>
            </a:pPr>
            <a:r>
              <a:rPr lang="en-US" dirty="0" smtClean="0"/>
              <a:t>Several stand alone IBM disk units</a:t>
            </a:r>
          </a:p>
          <a:p>
            <a:pPr lvl="1" eaLnBrk="1" hangingPunct="1">
              <a:lnSpc>
                <a:spcPct val="80000"/>
              </a:lnSpc>
            </a:pPr>
            <a:r>
              <a:rPr lang="en-US" dirty="0" smtClean="0"/>
              <a:t>Direct attached via SCSI</a:t>
            </a:r>
          </a:p>
          <a:p>
            <a:pPr eaLnBrk="1" hangingPunct="1">
              <a:lnSpc>
                <a:spcPct val="80000"/>
              </a:lnSpc>
              <a:buFont typeface="Wingdings" pitchFamily="2" charset="2"/>
              <a:buNone/>
            </a:pPr>
            <a:endParaRPr lang="en-US" sz="2800" dirty="0" smtClean="0"/>
          </a:p>
          <a:p>
            <a:pPr eaLnBrk="1" hangingPunct="1">
              <a:lnSpc>
                <a:spcPct val="80000"/>
              </a:lnSpc>
            </a:pPr>
            <a:r>
              <a:rPr lang="en-US" dirty="0" smtClean="0"/>
              <a:t>Each server had local disk</a:t>
            </a:r>
          </a:p>
          <a:p>
            <a:pPr lvl="1" eaLnBrk="1" hangingPunct="1">
              <a:lnSpc>
                <a:spcPct val="80000"/>
              </a:lnSpc>
            </a:pPr>
            <a:r>
              <a:rPr lang="en-US" dirty="0" smtClean="0"/>
              <a:t>Different controllers, RAID replacement procedures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p:txBody>
          <a:bodyPr/>
          <a:lstStyle/>
          <a:p>
            <a:pPr eaLnBrk="1" hangingPunct="1"/>
            <a:r>
              <a:rPr lang="en-US" smtClean="0"/>
              <a:t>Architectural Changes (1)</a:t>
            </a:r>
          </a:p>
        </p:txBody>
      </p:sp>
      <p:sp>
        <p:nvSpPr>
          <p:cNvPr id="11269" name="Rectangle 3"/>
          <p:cNvSpPr>
            <a:spLocks noGrp="1" noChangeAspect="1" noChangeArrowheads="1"/>
          </p:cNvSpPr>
          <p:nvPr>
            <p:ph type="body" idx="1"/>
          </p:nvPr>
        </p:nvSpPr>
        <p:spPr/>
        <p:txBody>
          <a:bodyPr/>
          <a:lstStyle/>
          <a:p>
            <a:pPr eaLnBrk="1" hangingPunct="1">
              <a:lnSpc>
                <a:spcPct val="80000"/>
              </a:lnSpc>
            </a:pPr>
            <a:endParaRPr lang="en-US" sz="2800" dirty="0" smtClean="0"/>
          </a:p>
          <a:p>
            <a:pPr eaLnBrk="1" hangingPunct="1">
              <a:lnSpc>
                <a:spcPct val="90000"/>
              </a:lnSpc>
            </a:pPr>
            <a:r>
              <a:rPr lang="en-US" dirty="0" smtClean="0"/>
              <a:t>Implement SAN</a:t>
            </a:r>
          </a:p>
          <a:p>
            <a:pPr lvl="1" eaLnBrk="1" hangingPunct="1">
              <a:lnSpc>
                <a:spcPct val="90000"/>
              </a:lnSpc>
            </a:pPr>
            <a:r>
              <a:rPr lang="en-US" dirty="0" smtClean="0"/>
              <a:t>Reduce dependency on direct attached disk</a:t>
            </a:r>
          </a:p>
          <a:p>
            <a:pPr lvl="1" eaLnBrk="1" hangingPunct="1">
              <a:lnSpc>
                <a:spcPct val="90000"/>
              </a:lnSpc>
            </a:pPr>
            <a:r>
              <a:rPr lang="en-US" dirty="0" smtClean="0"/>
              <a:t>Provide more centralized management of disk</a:t>
            </a:r>
          </a:p>
          <a:p>
            <a:pPr lvl="1" eaLnBrk="1" hangingPunct="1">
              <a:lnSpc>
                <a:spcPct val="90000"/>
              </a:lnSpc>
              <a:buFontTx/>
              <a:buNone/>
            </a:pPr>
            <a:endParaRPr lang="en-US" sz="2400" dirty="0" smtClean="0"/>
          </a:p>
          <a:p>
            <a:pPr eaLnBrk="1" hangingPunct="1">
              <a:lnSpc>
                <a:spcPct val="90000"/>
              </a:lnSpc>
            </a:pPr>
            <a:r>
              <a:rPr lang="en-US" dirty="0" smtClean="0"/>
              <a:t>Reduce server sprawl</a:t>
            </a:r>
          </a:p>
          <a:p>
            <a:pPr lvl="1" eaLnBrk="1" hangingPunct="1">
              <a:lnSpc>
                <a:spcPct val="90000"/>
              </a:lnSpc>
            </a:pPr>
            <a:r>
              <a:rPr lang="en-US" dirty="0" smtClean="0"/>
              <a:t>Research virtualization technology</a:t>
            </a:r>
          </a:p>
          <a:p>
            <a:pPr eaLnBrk="1" hangingPunct="1">
              <a:lnSpc>
                <a:spcPct val="90000"/>
              </a:lnSpc>
              <a:buFont typeface="Wingdings" pitchFamily="2" charset="2"/>
              <a:buNone/>
            </a:pPr>
            <a:endParaRPr lang="en-US" sz="2800" dirty="0" smtClean="0"/>
          </a:p>
          <a:p>
            <a:pPr eaLnBrk="1" hangingPunct="1">
              <a:lnSpc>
                <a:spcPct val="90000"/>
              </a:lnSpc>
            </a:pPr>
            <a:r>
              <a:rPr lang="en-US" dirty="0" smtClean="0"/>
              <a:t>Focus on Blade technology</a:t>
            </a:r>
          </a:p>
          <a:p>
            <a:pPr lvl="1" eaLnBrk="1" hangingPunct="1">
              <a:lnSpc>
                <a:spcPct val="90000"/>
              </a:lnSpc>
            </a:pPr>
            <a:r>
              <a:rPr lang="en-US" dirty="0" smtClean="0"/>
              <a:t>Smaller size, power, and cabling requirements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511</TotalTime>
  <Words>1794</Words>
  <Application>Microsoft Office PowerPoint</Application>
  <PresentationFormat>On-screen Show (4:3)</PresentationFormat>
  <Paragraphs>502</Paragraphs>
  <Slides>58</Slides>
  <Notes>7</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Urban</vt:lpstr>
      <vt:lpstr>Storage and Server Virtualization at Seton Hall </vt:lpstr>
      <vt:lpstr>About Seton Hall University</vt:lpstr>
      <vt:lpstr>Agenda</vt:lpstr>
      <vt:lpstr>Virtualization</vt:lpstr>
      <vt:lpstr>Storage Virtualization</vt:lpstr>
      <vt:lpstr>What is storage virtualization?</vt:lpstr>
      <vt:lpstr>History 2004 / 2005 – (1)</vt:lpstr>
      <vt:lpstr>History 2004 / 2005 – (2)</vt:lpstr>
      <vt:lpstr>Architectural Changes (1)</vt:lpstr>
      <vt:lpstr>Architectural Changes (2)</vt:lpstr>
      <vt:lpstr>Architectural Changes (3)</vt:lpstr>
      <vt:lpstr>Storage (SAN)</vt:lpstr>
      <vt:lpstr>Storage Virtualization (1)</vt:lpstr>
      <vt:lpstr>Storage Virtualization (2)</vt:lpstr>
      <vt:lpstr>Storage Virtualization (3)</vt:lpstr>
      <vt:lpstr>Storage Virtualization (4)</vt:lpstr>
      <vt:lpstr>Storage Virtualization (5)</vt:lpstr>
      <vt:lpstr>System Performance</vt:lpstr>
      <vt:lpstr>Additional Features</vt:lpstr>
      <vt:lpstr>Storage Virtualization Sample Configuration</vt:lpstr>
      <vt:lpstr>Storage Virtualization and Banner (1)</vt:lpstr>
      <vt:lpstr>Storage Virtualization and Banner (2)</vt:lpstr>
      <vt:lpstr>Storage Virtualization and Banner (3)</vt:lpstr>
      <vt:lpstr>Storage Virtualization and Banner (4)</vt:lpstr>
      <vt:lpstr>Storage Virtualization - Review</vt:lpstr>
      <vt:lpstr>Server Virtualization</vt:lpstr>
      <vt:lpstr>Server Virtualization - History</vt:lpstr>
      <vt:lpstr>Server Virtualization</vt:lpstr>
      <vt:lpstr>Configuration (1)</vt:lpstr>
      <vt:lpstr>Configuration (2)</vt:lpstr>
      <vt:lpstr>VMWare Products</vt:lpstr>
      <vt:lpstr>Server Virtualization – Virtual Center</vt:lpstr>
      <vt:lpstr>Server Virtualization - Vmotion</vt:lpstr>
      <vt:lpstr>Seton Hall Server Virtualization (1)</vt:lpstr>
      <vt:lpstr>Seton Hall Server Virtualization (2)</vt:lpstr>
      <vt:lpstr>Seton Hall Server Virtualization (3)</vt:lpstr>
      <vt:lpstr>Seton Hall Server Virtualization – Performance</vt:lpstr>
      <vt:lpstr>Seton Hall Server Virtualization – Performance</vt:lpstr>
      <vt:lpstr>Sample Performance Reports (1)</vt:lpstr>
      <vt:lpstr>Sample Performance Reports (2)</vt:lpstr>
      <vt:lpstr>Sample Performance Reports (3)</vt:lpstr>
      <vt:lpstr>VMWare Projects In Progress…</vt:lpstr>
      <vt:lpstr>VMWare VDI</vt:lpstr>
      <vt:lpstr>Why VDI?</vt:lpstr>
      <vt:lpstr>VMWare Configuration</vt:lpstr>
      <vt:lpstr>VMWare VDI Configuration</vt:lpstr>
      <vt:lpstr>VDI Testing</vt:lpstr>
      <vt:lpstr>Why Keep Storge Virtualization with VMWare?</vt:lpstr>
      <vt:lpstr>One Answer = VMWare SRM</vt:lpstr>
      <vt:lpstr>Virtualization Configurations</vt:lpstr>
      <vt:lpstr>Some things to review when implementing VMWare…</vt:lpstr>
      <vt:lpstr>Processors</vt:lpstr>
      <vt:lpstr>Server configuration</vt:lpstr>
      <vt:lpstr>Storage configuration</vt:lpstr>
      <vt:lpstr>Support (1)</vt:lpstr>
      <vt:lpstr>Support (2)</vt:lpstr>
      <vt:lpstr>How it all works for SHU..</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Storage and Server Virtualization at Seton Hall</dc:title>
  <dc:creator>SHU</dc:creator>
  <dc:description>Educause 2008 Session 063</dc:description>
  <cp:lastModifiedBy>SHU-USER</cp:lastModifiedBy>
  <cp:revision>77</cp:revision>
  <dcterms:created xsi:type="dcterms:W3CDTF">2008-05-23T15:14:54Z</dcterms:created>
  <dcterms:modified xsi:type="dcterms:W3CDTF">2008-10-30T23:52:01Z</dcterms:modified>
  <cp:contentStatus/>
</cp:coreProperties>
</file>